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6" r:id="rId11"/>
    <p:sldId id="267" r:id="rId12"/>
    <p:sldId id="268" r:id="rId13"/>
    <p:sldId id="269" r:id="rId14"/>
    <p:sldId id="270" r:id="rId15"/>
    <p:sldId id="265"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in" initials="N" lastIdx="1" clrIdx="0">
    <p:extLst>
      <p:ext uri="{19B8F6BF-5375-455C-9EA6-DF929625EA0E}">
        <p15:presenceInfo xmlns:p15="http://schemas.microsoft.com/office/powerpoint/2012/main" userId="Nav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0" d="100"/>
          <a:sy n="80" d="100"/>
        </p:scale>
        <p:origin x="60"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8465-0115-4CA4-B54A-33F0462FE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B89DDE-8773-4C38-B97D-8B4F156C6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D13D61-FFB2-4912-89BC-6FA2A7E7468F}"/>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ECD3C6BD-1834-419C-8D80-2CABE5EFE4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4292ED-3E22-4EE2-8B35-CB2677DCB7C6}"/>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57749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B3F9-975F-404C-A530-6BED5E6CBD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BC2542-385D-4C94-AA91-AA914A8B1B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8EEE94-9C1E-4BD8-9EF3-1F1D8F33DA8C}"/>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54056999-E5EA-4B8B-9C62-F476999D45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6694A0-8114-462F-9AE1-F03AF1465629}"/>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3641302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06AE5-550C-4E42-B241-7C93EB31A4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D3993C-61E6-4768-8A24-151C163F4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E739A0-AD31-42C9-BFAE-C0A5FCDE4209}"/>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CE103736-E067-4E09-9DC2-CF0944BA3C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D5B707-CDA6-4821-ACB4-5A3897E4287B}"/>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4098265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14BD-1440-4CF1-B2C7-68454AA4F0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38CD05-1843-4F71-94DB-025DAA9212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A41742-3F54-4D89-9E9E-2ACA19FFE518}"/>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4DD58773-64F9-4ACF-917E-9E73FAE56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8437C-1C17-455B-8E41-5BE5CEC1C35B}"/>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1867282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A4A0-8B72-4B0E-B2F1-0B2BC7CF44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9876A4-9329-403C-81C4-58EE07F7A7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E55D6-61BD-4E6E-87A1-0450FBBAF2FF}"/>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AE8F62C8-23F4-4D56-9A3C-619DDA6EEC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3C28DE-4844-4DC4-8458-4BA0071EFB48}"/>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202359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EE5F-13C7-4AFD-9D28-F76002F047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790703-BBA9-439E-A01F-B2BD747483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5F498D-D2D0-4385-B01A-43281397E3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875F8C-2F7D-44C5-AF6C-FA5E0233715B}"/>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6" name="Footer Placeholder 5">
            <a:extLst>
              <a:ext uri="{FF2B5EF4-FFF2-40B4-BE49-F238E27FC236}">
                <a16:creationId xmlns:a16="http://schemas.microsoft.com/office/drawing/2014/main" id="{64CA60BA-AC17-43DA-9B80-9BD1913BD6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4AB6ED-1535-4DB4-8D06-522F02780A03}"/>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398806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ADE4-E806-45F7-B833-C629B5E968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B2B159-DF79-4920-82DF-41B62AEDD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11BB2-5ECB-4156-9900-034B9B929A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66C267-9A15-4EBD-9806-89071662F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268C19-B4BB-4D82-AFB1-CF0D027038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56B5FD-863B-4CE4-B960-ED1A4610846D}"/>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8" name="Footer Placeholder 7">
            <a:extLst>
              <a:ext uri="{FF2B5EF4-FFF2-40B4-BE49-F238E27FC236}">
                <a16:creationId xmlns:a16="http://schemas.microsoft.com/office/drawing/2014/main" id="{E2FFEC55-D5D2-4049-AAE2-4926483FCC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AD4149-D5F3-447A-8BD4-F40853EA73CA}"/>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2211675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CF02-8A73-4DDF-B480-AB7D9DCD3D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96EE67-59AA-48AE-BF06-2A2145A85069}"/>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4" name="Footer Placeholder 3">
            <a:extLst>
              <a:ext uri="{FF2B5EF4-FFF2-40B4-BE49-F238E27FC236}">
                <a16:creationId xmlns:a16="http://schemas.microsoft.com/office/drawing/2014/main" id="{114E5563-7789-41FD-9C30-28E6D49790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FEF2BC-E17A-4846-A3C8-031C40BD6BF2}"/>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260844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F21439-18EE-4385-9A14-D24AB91FA65F}"/>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3" name="Footer Placeholder 2">
            <a:extLst>
              <a:ext uri="{FF2B5EF4-FFF2-40B4-BE49-F238E27FC236}">
                <a16:creationId xmlns:a16="http://schemas.microsoft.com/office/drawing/2014/main" id="{934BAB4F-49CC-415A-AAC2-CD90CA5531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A8499D-E2C8-4CED-9320-2EDB727045CD}"/>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324083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A235-5310-40D5-8317-BCAB3EEDF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2F74C3-D962-4AB5-B096-75952FD08A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3DB5F7-6B6E-4AF9-A4BF-667E4C5BC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B9ACB-EAB2-4812-9880-6EA2F98FB003}"/>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6" name="Footer Placeholder 5">
            <a:extLst>
              <a:ext uri="{FF2B5EF4-FFF2-40B4-BE49-F238E27FC236}">
                <a16:creationId xmlns:a16="http://schemas.microsoft.com/office/drawing/2014/main" id="{966188DB-A23D-4EC1-BA4E-2A6CF99A5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A09E15-CC4F-4173-9524-79C4554F15DD}"/>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142125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9CA1-EACD-4EAB-96C9-1A055E904B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727587-6F87-445C-816D-E0B8713F17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B36A21-12C0-456A-9CCF-96CE308B3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ADD9F4-658A-4475-AACD-DF9484875BBB}"/>
              </a:ext>
            </a:extLst>
          </p:cNvPr>
          <p:cNvSpPr>
            <a:spLocks noGrp="1"/>
          </p:cNvSpPr>
          <p:nvPr>
            <p:ph type="dt" sz="half" idx="10"/>
          </p:nvPr>
        </p:nvSpPr>
        <p:spPr/>
        <p:txBody>
          <a:bodyPr/>
          <a:lstStyle/>
          <a:p>
            <a:fld id="{A2DBB788-6D62-4591-9ACE-38D983062DC3}" type="datetimeFigureOut">
              <a:rPr lang="en-IN" smtClean="0"/>
              <a:t>08-02-2020</a:t>
            </a:fld>
            <a:endParaRPr lang="en-IN"/>
          </a:p>
        </p:txBody>
      </p:sp>
      <p:sp>
        <p:nvSpPr>
          <p:cNvPr id="6" name="Footer Placeholder 5">
            <a:extLst>
              <a:ext uri="{FF2B5EF4-FFF2-40B4-BE49-F238E27FC236}">
                <a16:creationId xmlns:a16="http://schemas.microsoft.com/office/drawing/2014/main" id="{6E989EB0-8B69-4C03-B2AB-3CB0CB327B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D047F5-80CD-42FC-A41F-0E1CC5372B06}"/>
              </a:ext>
            </a:extLst>
          </p:cNvPr>
          <p:cNvSpPr>
            <a:spLocks noGrp="1"/>
          </p:cNvSpPr>
          <p:nvPr>
            <p:ph type="sldNum" sz="quarter" idx="12"/>
          </p:nvPr>
        </p:nvSpPr>
        <p:spPr/>
        <p:txBody>
          <a:bodyPr/>
          <a:lstStyle/>
          <a:p>
            <a:fld id="{17F84795-2ABD-42D4-ACE1-B2A30F998AFA}" type="slidenum">
              <a:rPr lang="en-IN" smtClean="0"/>
              <a:t>‹#›</a:t>
            </a:fld>
            <a:endParaRPr lang="en-IN"/>
          </a:p>
        </p:txBody>
      </p:sp>
    </p:spTree>
    <p:extLst>
      <p:ext uri="{BB962C8B-B14F-4D97-AF65-F5344CB8AC3E}">
        <p14:creationId xmlns:p14="http://schemas.microsoft.com/office/powerpoint/2010/main" val="268262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860A3-0836-43C9-A3F6-ADDCC6A08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7697EE-46C8-4199-89E9-2399F39F70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185E36-1A4C-4AB5-942D-EA0FCE0FE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BB788-6D62-4591-9ACE-38D983062DC3}" type="datetimeFigureOut">
              <a:rPr lang="en-IN" smtClean="0"/>
              <a:t>08-02-2020</a:t>
            </a:fld>
            <a:endParaRPr lang="en-IN"/>
          </a:p>
        </p:txBody>
      </p:sp>
      <p:sp>
        <p:nvSpPr>
          <p:cNvPr id="5" name="Footer Placeholder 4">
            <a:extLst>
              <a:ext uri="{FF2B5EF4-FFF2-40B4-BE49-F238E27FC236}">
                <a16:creationId xmlns:a16="http://schemas.microsoft.com/office/drawing/2014/main" id="{27CCE8E4-F0C7-41B8-941B-865963E7A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2E92D2-4C5F-467D-A2BE-424DF358A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84795-2ABD-42D4-ACE1-B2A30F998AFA}" type="slidenum">
              <a:rPr lang="en-IN" smtClean="0"/>
              <a:t>‹#›</a:t>
            </a:fld>
            <a:endParaRPr lang="en-IN"/>
          </a:p>
        </p:txBody>
      </p:sp>
    </p:spTree>
    <p:extLst>
      <p:ext uri="{BB962C8B-B14F-4D97-AF65-F5344CB8AC3E}">
        <p14:creationId xmlns:p14="http://schemas.microsoft.com/office/powerpoint/2010/main" val="2254349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ir.aboutamazon.com/quarterly-resul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2700B9-C839-40C3-84E5-38EDFA228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74CECE-2AF6-4C1A-8FFB-B7F5A7A1B5EA}"/>
              </a:ext>
            </a:extLst>
          </p:cNvPr>
          <p:cNvSpPr>
            <a:spLocks noGrp="1"/>
          </p:cNvSpPr>
          <p:nvPr>
            <p:ph type="ctrTitle"/>
          </p:nvPr>
        </p:nvSpPr>
        <p:spPr>
          <a:xfrm>
            <a:off x="1524000" y="2240497"/>
            <a:ext cx="9144000" cy="884064"/>
          </a:xfrm>
        </p:spPr>
        <p:txBody>
          <a:bodyPr>
            <a:noAutofit/>
          </a:bodyPr>
          <a:lstStyle/>
          <a:p>
            <a:r>
              <a:rPr lang="en-IN" dirty="0">
                <a:solidFill>
                  <a:schemeClr val="bg1"/>
                </a:solidFill>
              </a:rPr>
              <a:t>Stock mining</a:t>
            </a:r>
          </a:p>
        </p:txBody>
      </p:sp>
      <p:sp>
        <p:nvSpPr>
          <p:cNvPr id="3" name="Subtitle 2">
            <a:extLst>
              <a:ext uri="{FF2B5EF4-FFF2-40B4-BE49-F238E27FC236}">
                <a16:creationId xmlns:a16="http://schemas.microsoft.com/office/drawing/2014/main" id="{D56BD49F-ED42-4BC2-9D84-3B8A28C48FDD}"/>
              </a:ext>
            </a:extLst>
          </p:cNvPr>
          <p:cNvSpPr>
            <a:spLocks noGrp="1"/>
          </p:cNvSpPr>
          <p:nvPr>
            <p:ph type="subTitle" idx="1"/>
          </p:nvPr>
        </p:nvSpPr>
        <p:spPr>
          <a:xfrm>
            <a:off x="1524000" y="3124561"/>
            <a:ext cx="9144000" cy="533039"/>
          </a:xfrm>
        </p:spPr>
        <p:txBody>
          <a:bodyPr/>
          <a:lstStyle/>
          <a:p>
            <a:r>
              <a:rPr lang="en-IN" b="1" dirty="0">
                <a:solidFill>
                  <a:schemeClr val="bg1"/>
                </a:solidFill>
                <a:latin typeface="+mj-lt"/>
              </a:rPr>
              <a:t>Alpha prediction</a:t>
            </a:r>
          </a:p>
        </p:txBody>
      </p:sp>
      <p:pic>
        <p:nvPicPr>
          <p:cNvPr id="11" name="Picture 10">
            <a:extLst>
              <a:ext uri="{FF2B5EF4-FFF2-40B4-BE49-F238E27FC236}">
                <a16:creationId xmlns:a16="http://schemas.microsoft.com/office/drawing/2014/main" id="{8E7D8EF3-583B-4724-B6DE-8E275374ABF1}"/>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542195" y="3529395"/>
            <a:ext cx="1443647" cy="1443647"/>
          </a:xfrm>
          <a:prstGeom prst="rect">
            <a:avLst/>
          </a:prstGeom>
        </p:spPr>
      </p:pic>
      <p:sp>
        <p:nvSpPr>
          <p:cNvPr id="4" name="Rectangle 3">
            <a:extLst>
              <a:ext uri="{FF2B5EF4-FFF2-40B4-BE49-F238E27FC236}">
                <a16:creationId xmlns:a16="http://schemas.microsoft.com/office/drawing/2014/main" id="{0C99B2ED-B55D-4823-A49D-8E658E7F2256}"/>
              </a:ext>
            </a:extLst>
          </p:cNvPr>
          <p:cNvSpPr/>
          <p:nvPr/>
        </p:nvSpPr>
        <p:spPr>
          <a:xfrm>
            <a:off x="9963060" y="5941432"/>
            <a:ext cx="2179825" cy="707886"/>
          </a:xfrm>
          <a:prstGeom prst="rect">
            <a:avLst/>
          </a:prstGeom>
        </p:spPr>
        <p:txBody>
          <a:bodyPr wrap="square">
            <a:spAutoFit/>
          </a:bodyPr>
          <a:lstStyle/>
          <a:p>
            <a:pPr algn="ctr"/>
            <a:r>
              <a:rPr lang="en-IN" sz="2000" dirty="0">
                <a:solidFill>
                  <a:schemeClr val="bg1"/>
                </a:solidFill>
                <a:latin typeface="+mj-lt"/>
              </a:rPr>
              <a:t>Presented By</a:t>
            </a:r>
          </a:p>
          <a:p>
            <a:pPr algn="ctr"/>
            <a:r>
              <a:rPr lang="en-IN" sz="2000" dirty="0">
                <a:solidFill>
                  <a:schemeClr val="bg1"/>
                </a:solidFill>
                <a:latin typeface="+mj-lt"/>
              </a:rPr>
              <a:t>Navin Prasad</a:t>
            </a:r>
          </a:p>
        </p:txBody>
      </p:sp>
    </p:spTree>
    <p:extLst>
      <p:ext uri="{BB962C8B-B14F-4D97-AF65-F5344CB8AC3E}">
        <p14:creationId xmlns:p14="http://schemas.microsoft.com/office/powerpoint/2010/main" val="332355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63D50-2199-4F76-BC80-1294A01A62E9}"/>
              </a:ext>
            </a:extLst>
          </p:cNvPr>
          <p:cNvSpPr>
            <a:spLocks noGrp="1"/>
          </p:cNvSpPr>
          <p:nvPr>
            <p:ph idx="1"/>
          </p:nvPr>
        </p:nvSpPr>
        <p:spPr>
          <a:xfrm>
            <a:off x="838200" y="352425"/>
            <a:ext cx="10515600" cy="5824538"/>
          </a:xfrm>
        </p:spPr>
        <p:txBody>
          <a:bodyPr/>
          <a:lstStyle/>
          <a:p>
            <a:pPr marL="0" indent="0">
              <a:buNone/>
            </a:pPr>
            <a:r>
              <a:rPr lang="en-IN" dirty="0"/>
              <a:t>Segment 2: Exploratory data analysis</a:t>
            </a:r>
          </a:p>
          <a:p>
            <a:pPr marL="0" indent="0">
              <a:buNone/>
            </a:pPr>
            <a:endParaRPr lang="en-IN" dirty="0"/>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AA808D7F-90C8-4E2A-AD05-A7D43044C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38" y="954252"/>
            <a:ext cx="8467724" cy="5656882"/>
          </a:xfrm>
          <a:prstGeom prst="rect">
            <a:avLst/>
          </a:prstGeom>
        </p:spPr>
      </p:pic>
    </p:spTree>
    <p:extLst>
      <p:ext uri="{BB962C8B-B14F-4D97-AF65-F5344CB8AC3E}">
        <p14:creationId xmlns:p14="http://schemas.microsoft.com/office/powerpoint/2010/main" val="2879590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5ADD4-5675-4AE3-8A73-B21ED68DCA8D}"/>
              </a:ext>
            </a:extLst>
          </p:cNvPr>
          <p:cNvSpPr>
            <a:spLocks noGrp="1"/>
          </p:cNvSpPr>
          <p:nvPr>
            <p:ph idx="1"/>
          </p:nvPr>
        </p:nvSpPr>
        <p:spPr>
          <a:xfrm>
            <a:off x="355778" y="414338"/>
            <a:ext cx="11007547" cy="5748338"/>
          </a:xfrm>
        </p:spPr>
        <p:txBody>
          <a:bodyPr/>
          <a:lstStyle/>
          <a:p>
            <a:pPr marL="0" indent="0">
              <a:buNone/>
            </a:pPr>
            <a:r>
              <a:rPr lang="en-IN" sz="2000" b="1" dirty="0">
                <a:latin typeface="+mj-lt"/>
              </a:rPr>
              <a:t>Insight for a Single Entity(Ticker) - </a:t>
            </a:r>
            <a:r>
              <a:rPr lang="en-IN" sz="2000" dirty="0">
                <a:latin typeface="+mj-lt"/>
              </a:rPr>
              <a:t>NetApp Inc, Amazon and Facebook.</a:t>
            </a:r>
          </a:p>
          <a:p>
            <a:pPr marL="0" indent="0">
              <a:buNone/>
            </a:pPr>
            <a:r>
              <a:rPr lang="en-IN" sz="2000" dirty="0">
                <a:latin typeface="+mj-lt"/>
              </a:rPr>
              <a:t>Plotting the Alpha graph for </a:t>
            </a:r>
            <a:r>
              <a:rPr lang="en-IN" sz="2000" b="1" dirty="0">
                <a:latin typeface="+mj-lt"/>
              </a:rPr>
              <a:t>NETAPP:</a:t>
            </a: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sz="2000" b="1" dirty="0">
              <a:latin typeface="+mj-lt"/>
            </a:endParaRPr>
          </a:p>
          <a:p>
            <a:pPr marL="0" indent="0">
              <a:buNone/>
            </a:pPr>
            <a:endParaRPr lang="en-IN" b="1" dirty="0"/>
          </a:p>
          <a:p>
            <a:pPr marL="0" indent="0">
              <a:buNone/>
            </a:pPr>
            <a:endParaRPr lang="en-IN" b="1" dirty="0"/>
          </a:p>
          <a:p>
            <a:pPr marL="0" indent="0">
              <a:buNone/>
            </a:pPr>
            <a:endParaRPr lang="en-IN" b="1" dirty="0"/>
          </a:p>
        </p:txBody>
      </p:sp>
      <p:pic>
        <p:nvPicPr>
          <p:cNvPr id="5" name="Picture 4">
            <a:extLst>
              <a:ext uri="{FF2B5EF4-FFF2-40B4-BE49-F238E27FC236}">
                <a16:creationId xmlns:a16="http://schemas.microsoft.com/office/drawing/2014/main" id="{E78FCC7A-E97F-4512-A9AD-22B9CD640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83" y="1531999"/>
            <a:ext cx="5470355" cy="2978546"/>
          </a:xfrm>
          <a:prstGeom prst="rect">
            <a:avLst/>
          </a:prstGeom>
        </p:spPr>
      </p:pic>
      <p:pic>
        <p:nvPicPr>
          <p:cNvPr id="7" name="Picture 6">
            <a:extLst>
              <a:ext uri="{FF2B5EF4-FFF2-40B4-BE49-F238E27FC236}">
                <a16:creationId xmlns:a16="http://schemas.microsoft.com/office/drawing/2014/main" id="{EFE44708-65A7-483A-9285-3AD00DAD7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138" y="1531999"/>
            <a:ext cx="6097409" cy="2978546"/>
          </a:xfrm>
          <a:prstGeom prst="rect">
            <a:avLst/>
          </a:prstGeom>
        </p:spPr>
      </p:pic>
    </p:spTree>
    <p:extLst>
      <p:ext uri="{BB962C8B-B14F-4D97-AF65-F5344CB8AC3E}">
        <p14:creationId xmlns:p14="http://schemas.microsoft.com/office/powerpoint/2010/main" val="274181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1BC93-C651-415F-B571-A4BAAEF955CB}"/>
              </a:ext>
            </a:extLst>
          </p:cNvPr>
          <p:cNvSpPr>
            <a:spLocks noGrp="1"/>
          </p:cNvSpPr>
          <p:nvPr>
            <p:ph idx="1"/>
          </p:nvPr>
        </p:nvSpPr>
        <p:spPr>
          <a:xfrm>
            <a:off x="838200" y="433388"/>
            <a:ext cx="10515600" cy="5743575"/>
          </a:xfrm>
        </p:spPr>
        <p:txBody>
          <a:bodyPr>
            <a:normAutofit/>
          </a:bodyPr>
          <a:lstStyle/>
          <a:p>
            <a:pPr marL="457200" indent="-457200">
              <a:buFont typeface="+mj-lt"/>
              <a:buAutoNum type="arabicPeriod"/>
            </a:pPr>
            <a:endParaRPr lang="en-IN" sz="2000" dirty="0">
              <a:latin typeface="+mj-lt"/>
            </a:endParaRPr>
          </a:p>
          <a:p>
            <a:pPr marL="0" indent="0">
              <a:buNone/>
            </a:pPr>
            <a:r>
              <a:rPr lang="en-IN" dirty="0"/>
              <a:t>Q3 Result of NetApp:</a:t>
            </a:r>
          </a:p>
          <a:p>
            <a:pPr marL="457200" indent="-457200">
              <a:buFont typeface="+mj-lt"/>
              <a:buAutoNum type="arabicPeriod"/>
            </a:pPr>
            <a:r>
              <a:rPr lang="en-IN" sz="2000" dirty="0">
                <a:latin typeface="+mj-lt"/>
              </a:rPr>
              <a:t>NetApp again delivered strong results in the third quarter with accelerating revenue and strong cash generation. It is rewarding to see the results of our improved execution as we transform NetApp to deliver sustained and profitable growth," George Kurian, CEO at NetApp, said in a statement. "We saw a solid demand environment and customer momentum, landing wins and footprint expansions with leading organizations in all geographies. With our Data Fabric Strategy and industry-leading solutions, we are winning new customers and expanding our business opportunity.</a:t>
            </a:r>
          </a:p>
          <a:p>
            <a:pPr marL="457200" indent="-457200">
              <a:buFont typeface="+mj-lt"/>
              <a:buAutoNum type="arabicPeriod"/>
            </a:pPr>
            <a:r>
              <a:rPr lang="en-IN" sz="2000" dirty="0">
                <a:latin typeface="+mj-lt"/>
              </a:rPr>
              <a:t>For the fourth quarter, the company expects a non-GAAP EPS between 95 cents and 1.03 on revenues in the range of 1.525 billion to 1.675 billion Dollars.</a:t>
            </a:r>
          </a:p>
          <a:p>
            <a:pPr marL="457200" indent="-457200">
              <a:buFont typeface="+mj-lt"/>
              <a:buAutoNum type="arabicPeriod"/>
            </a:pPr>
            <a:r>
              <a:rPr lang="en-IN" sz="2000" dirty="0">
                <a:latin typeface="+mj-lt"/>
              </a:rPr>
              <a:t>Shares of NetApp were down more than 9 percent in after market trading.</a:t>
            </a:r>
          </a:p>
          <a:p>
            <a:pPr marL="457200" indent="-457200">
              <a:buFont typeface="+mj-lt"/>
              <a:buAutoNum type="arabicPeriod"/>
            </a:pPr>
            <a:r>
              <a:rPr lang="en-IN" sz="2000" dirty="0">
                <a:latin typeface="+mj-lt"/>
              </a:rPr>
              <a:t>There was a balanced growth in the 3rd quarter of the firm during which the alpha value didn't fluctuate much and remained close to 4. After that in Q4 the expected revenue was met and the Alpha value went lower and remained between 1 and 2 mostly.</a:t>
            </a:r>
          </a:p>
          <a:p>
            <a:pPr marL="0" indent="0">
              <a:buNone/>
            </a:pPr>
            <a:endParaRPr lang="en-IN" dirty="0"/>
          </a:p>
        </p:txBody>
      </p:sp>
    </p:spTree>
    <p:extLst>
      <p:ext uri="{BB962C8B-B14F-4D97-AF65-F5344CB8AC3E}">
        <p14:creationId xmlns:p14="http://schemas.microsoft.com/office/powerpoint/2010/main" val="59470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C26EA2-762B-49C1-9668-0BC9CFD0F3D5}"/>
              </a:ext>
            </a:extLst>
          </p:cNvPr>
          <p:cNvSpPr>
            <a:spLocks noGrp="1"/>
          </p:cNvSpPr>
          <p:nvPr>
            <p:ph idx="1"/>
          </p:nvPr>
        </p:nvSpPr>
        <p:spPr>
          <a:xfrm>
            <a:off x="838200" y="457200"/>
            <a:ext cx="10515600" cy="6038850"/>
          </a:xfrm>
        </p:spPr>
        <p:txBody>
          <a:bodyPr>
            <a:normAutofit/>
          </a:bodyPr>
          <a:lstStyle/>
          <a:p>
            <a:pPr marL="0" indent="0">
              <a:buNone/>
            </a:pPr>
            <a:r>
              <a:rPr lang="en-IN" b="1" dirty="0"/>
              <a:t>Plotting the Alpha graph for AMAZON: Q3</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endParaRPr lang="en-IN" sz="2000" dirty="0">
              <a:latin typeface="+mj-lt"/>
            </a:endParaRPr>
          </a:p>
          <a:p>
            <a:pPr marL="457200" indent="-457200">
              <a:buFont typeface="+mj-lt"/>
              <a:buAutoNum type="arabicPeriod"/>
            </a:pPr>
            <a:r>
              <a:rPr lang="en-IN" sz="2000" dirty="0">
                <a:solidFill>
                  <a:schemeClr val="tx1">
                    <a:lumMod val="95000"/>
                    <a:lumOff val="5000"/>
                  </a:schemeClr>
                </a:solidFill>
                <a:latin typeface="+mj-lt"/>
              </a:rPr>
              <a:t>Amazon has seasonal variations in its Alpha value. The alpha value was in a good shape when the Q2 results where announced and held its position between 2-3 after which there was a light decline in the sales which made the alpha value go down.</a:t>
            </a:r>
          </a:p>
          <a:p>
            <a:pPr marL="457200" indent="-457200">
              <a:buFont typeface="+mj-lt"/>
              <a:buAutoNum type="arabicPeriod"/>
            </a:pPr>
            <a:r>
              <a:rPr lang="en-IN" sz="2000" dirty="0">
                <a:solidFill>
                  <a:schemeClr val="tx1">
                    <a:lumMod val="95000"/>
                    <a:lumOff val="5000"/>
                  </a:schemeClr>
                </a:solidFill>
                <a:latin typeface="+mj-lt"/>
              </a:rPr>
              <a:t>In the beginning of the Q4 the alpha value started to rise again due increase in sales(festival season).</a:t>
            </a:r>
          </a:p>
          <a:p>
            <a:pPr marL="0" indent="0">
              <a:buNone/>
            </a:pPr>
            <a:r>
              <a:rPr lang="en-IN" sz="2000" dirty="0">
                <a:latin typeface="+mj-lt"/>
              </a:rPr>
              <a:t>reference </a:t>
            </a:r>
            <a:r>
              <a:rPr lang="en-IN" sz="2000" u="sng" dirty="0">
                <a:latin typeface="+mj-lt"/>
                <a:hlinkClick r:id="rId2"/>
              </a:rPr>
              <a:t>https://ir.aboutamazon.com/quarterly-results</a:t>
            </a:r>
            <a:endParaRPr lang="en-IN" sz="2000" dirty="0">
              <a:latin typeface="+mj-lt"/>
            </a:endParaRPr>
          </a:p>
          <a:p>
            <a:pPr marL="0" indent="0">
              <a:buNone/>
            </a:pPr>
            <a:endParaRPr lang="en-IN" b="1" dirty="0"/>
          </a:p>
          <a:p>
            <a:pPr marL="0" indent="0">
              <a:buNone/>
            </a:pPr>
            <a:endParaRPr lang="en-IN" b="1" dirty="0"/>
          </a:p>
          <a:p>
            <a:endParaRPr lang="en-IN" dirty="0"/>
          </a:p>
        </p:txBody>
      </p:sp>
      <p:pic>
        <p:nvPicPr>
          <p:cNvPr id="5" name="Picture 4">
            <a:extLst>
              <a:ext uri="{FF2B5EF4-FFF2-40B4-BE49-F238E27FC236}">
                <a16:creationId xmlns:a16="http://schemas.microsoft.com/office/drawing/2014/main" id="{040B3783-2B2B-48E5-9E05-166DB1C2D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21" y="1039178"/>
            <a:ext cx="5680710" cy="3093720"/>
          </a:xfrm>
          <a:prstGeom prst="rect">
            <a:avLst/>
          </a:prstGeom>
        </p:spPr>
      </p:pic>
    </p:spTree>
    <p:extLst>
      <p:ext uri="{BB962C8B-B14F-4D97-AF65-F5344CB8AC3E}">
        <p14:creationId xmlns:p14="http://schemas.microsoft.com/office/powerpoint/2010/main" val="2747392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CDF5C-CB2B-4DA4-A501-CEAB3919E71F}"/>
              </a:ext>
            </a:extLst>
          </p:cNvPr>
          <p:cNvSpPr>
            <a:spLocks noGrp="1"/>
          </p:cNvSpPr>
          <p:nvPr>
            <p:ph idx="1"/>
          </p:nvPr>
        </p:nvSpPr>
        <p:spPr>
          <a:xfrm>
            <a:off x="838200" y="333375"/>
            <a:ext cx="10515600" cy="6391275"/>
          </a:xfrm>
        </p:spPr>
        <p:txBody>
          <a:bodyPr>
            <a:normAutofit fontScale="92500" lnSpcReduction="10000"/>
          </a:bodyPr>
          <a:lstStyle/>
          <a:p>
            <a:pPr marL="0" indent="0">
              <a:buNone/>
            </a:pPr>
            <a:r>
              <a:rPr lang="en-IN" b="1" dirty="0"/>
              <a:t>Plotting the Alpha graph for Facebook:</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457200" indent="-457200">
              <a:buFont typeface="+mj-lt"/>
              <a:buAutoNum type="arabicPeriod"/>
            </a:pPr>
            <a:r>
              <a:rPr lang="en-IN" sz="2200" dirty="0">
                <a:latin typeface="+mj-lt"/>
              </a:rPr>
              <a:t>After the poor Facebook's Q2 announcement the alpha value got reduced significantly from 4 to 1. which later gradually picked up and maintained in 2 . The main reason for that drop in Q2 and which prolonged in Q3 is the leak of Fb users personal data.</a:t>
            </a:r>
          </a:p>
          <a:p>
            <a:pPr marL="457200" indent="-457200">
              <a:buFont typeface="+mj-lt"/>
              <a:buAutoNum type="arabicPeriod"/>
            </a:pPr>
            <a:r>
              <a:rPr lang="en-IN" sz="2200" dirty="0">
                <a:latin typeface="+mj-lt"/>
              </a:rPr>
              <a:t>The users engagement factor was huge at the start and end of the year but remained normal during the other seasons.</a:t>
            </a:r>
          </a:p>
          <a:p>
            <a:pPr marL="457200" indent="-457200">
              <a:buFont typeface="+mj-lt"/>
              <a:buAutoNum type="arabicPeriod"/>
            </a:pPr>
            <a:r>
              <a:rPr lang="en-IN" sz="2200" dirty="0">
                <a:latin typeface="+mj-lt"/>
              </a:rPr>
              <a:t>Q3 results in Sep end, The number of daily users on the platform also appeared to bounce back, indicating steady engagement despite backlash surrounding the leak of personal information to firms such as Cambridge Analytica. Shares jumped about 6 percent after the results were released.</a:t>
            </a:r>
          </a:p>
          <a:p>
            <a:pPr marL="0" indent="0">
              <a:buNone/>
            </a:pPr>
            <a:endParaRPr lang="en-IN" b="1" dirty="0"/>
          </a:p>
          <a:p>
            <a:pPr marL="0" indent="0">
              <a:buNone/>
            </a:pPr>
            <a:endParaRPr lang="en-IN" dirty="0"/>
          </a:p>
        </p:txBody>
      </p:sp>
      <p:pic>
        <p:nvPicPr>
          <p:cNvPr id="5" name="Picture 4">
            <a:extLst>
              <a:ext uri="{FF2B5EF4-FFF2-40B4-BE49-F238E27FC236}">
                <a16:creationId xmlns:a16="http://schemas.microsoft.com/office/drawing/2014/main" id="{40972D9C-3E4F-4850-A969-EBFCFC03E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419" y="774383"/>
            <a:ext cx="5730240" cy="3089910"/>
          </a:xfrm>
          <a:prstGeom prst="rect">
            <a:avLst/>
          </a:prstGeom>
        </p:spPr>
      </p:pic>
    </p:spTree>
    <p:extLst>
      <p:ext uri="{BB962C8B-B14F-4D97-AF65-F5344CB8AC3E}">
        <p14:creationId xmlns:p14="http://schemas.microsoft.com/office/powerpoint/2010/main" val="280885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C5A93-4EAC-43A5-AFEC-2A109A20E972}"/>
              </a:ext>
            </a:extLst>
          </p:cNvPr>
          <p:cNvSpPr>
            <a:spLocks noGrp="1"/>
          </p:cNvSpPr>
          <p:nvPr>
            <p:ph idx="1"/>
          </p:nvPr>
        </p:nvSpPr>
        <p:spPr>
          <a:xfrm>
            <a:off x="376238" y="300038"/>
            <a:ext cx="11339512" cy="6215061"/>
          </a:xfrm>
        </p:spPr>
        <p:txBody>
          <a:bodyPr>
            <a:normAutofit/>
          </a:bodyPr>
          <a:lstStyle/>
          <a:p>
            <a:pPr marL="0" indent="0">
              <a:buNone/>
            </a:pPr>
            <a:r>
              <a:rPr lang="en-IN" sz="2000" dirty="0">
                <a:latin typeface="+mj-lt"/>
              </a:rPr>
              <a:t>Correlation plot after merging </a:t>
            </a:r>
          </a:p>
          <a:p>
            <a:pPr marL="0" indent="0">
              <a:buNone/>
            </a:pPr>
            <a:r>
              <a:rPr lang="en-IN" sz="2000" dirty="0">
                <a:latin typeface="+mj-lt"/>
              </a:rPr>
              <a:t>Sentiment score with seven </a:t>
            </a:r>
          </a:p>
          <a:p>
            <a:pPr marL="0" indent="0">
              <a:buNone/>
            </a:pPr>
            <a:r>
              <a:rPr lang="en-IN" sz="2000" dirty="0">
                <a:latin typeface="+mj-lt"/>
              </a:rPr>
              <a:t>other influential factors. </a:t>
            </a:r>
          </a:p>
        </p:txBody>
      </p:sp>
      <p:pic>
        <p:nvPicPr>
          <p:cNvPr id="5" name="Picture 4">
            <a:extLst>
              <a:ext uri="{FF2B5EF4-FFF2-40B4-BE49-F238E27FC236}">
                <a16:creationId xmlns:a16="http://schemas.microsoft.com/office/drawing/2014/main" id="{54A70092-3807-4390-831E-9EC8D1B59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924" y="323851"/>
            <a:ext cx="7624764" cy="6099811"/>
          </a:xfrm>
          <a:prstGeom prst="rect">
            <a:avLst/>
          </a:prstGeom>
        </p:spPr>
      </p:pic>
    </p:spTree>
    <p:extLst>
      <p:ext uri="{BB962C8B-B14F-4D97-AF65-F5344CB8AC3E}">
        <p14:creationId xmlns:p14="http://schemas.microsoft.com/office/powerpoint/2010/main" val="282093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111FE-80E4-467E-AE8B-B55846106A81}"/>
              </a:ext>
            </a:extLst>
          </p:cNvPr>
          <p:cNvSpPr>
            <a:spLocks noGrp="1"/>
          </p:cNvSpPr>
          <p:nvPr>
            <p:ph idx="1"/>
          </p:nvPr>
        </p:nvSpPr>
        <p:spPr>
          <a:xfrm>
            <a:off x="438150" y="466724"/>
            <a:ext cx="11253788" cy="6067425"/>
          </a:xfrm>
        </p:spPr>
        <p:txBody>
          <a:bodyPr/>
          <a:lstStyle/>
          <a:p>
            <a:pPr marL="0" indent="0">
              <a:buNone/>
            </a:pPr>
            <a:endParaRPr lang="en-IN" dirty="0"/>
          </a:p>
          <a:p>
            <a:pPr marL="0" indent="0">
              <a:buNone/>
            </a:pPr>
            <a:r>
              <a:rPr lang="en-IN" sz="2000" b="1" dirty="0"/>
              <a:t>Segment 3: </a:t>
            </a:r>
            <a:r>
              <a:rPr lang="en-IN" sz="2000" b="1" dirty="0">
                <a:solidFill>
                  <a:schemeClr val="tx1">
                    <a:lumMod val="65000"/>
                    <a:lumOff val="35000"/>
                  </a:schemeClr>
                </a:solidFill>
              </a:rPr>
              <a:t>Feature engineering</a:t>
            </a:r>
          </a:p>
          <a:p>
            <a:pPr marL="0" indent="0">
              <a:buNone/>
            </a:pPr>
            <a:r>
              <a:rPr lang="en-IN" dirty="0"/>
              <a:t>	</a:t>
            </a:r>
            <a:r>
              <a:rPr lang="en-IN" sz="2000" dirty="0"/>
              <a:t>Step1:</a:t>
            </a:r>
            <a:r>
              <a:rPr lang="en-IN" dirty="0"/>
              <a:t> </a:t>
            </a:r>
            <a:r>
              <a:rPr lang="en-IN" sz="2000" dirty="0">
                <a:latin typeface="+mj-lt"/>
              </a:rPr>
              <a:t>Categorizing the sentiment score into Positive, Negative and Neutral sentiment.</a:t>
            </a:r>
          </a:p>
          <a:p>
            <a:pPr marL="0" indent="0">
              <a:buNone/>
            </a:pPr>
            <a:r>
              <a:rPr lang="en-IN" sz="2000" dirty="0">
                <a:latin typeface="+mj-lt"/>
              </a:rPr>
              <a:t>	</a:t>
            </a:r>
            <a:r>
              <a:rPr lang="en-IN" sz="2000" b="1" dirty="0">
                <a:solidFill>
                  <a:schemeClr val="tx1">
                    <a:lumMod val="65000"/>
                    <a:lumOff val="35000"/>
                  </a:schemeClr>
                </a:solidFill>
                <a:latin typeface="+mj-lt"/>
              </a:rPr>
              <a:t>Step2:</a:t>
            </a:r>
            <a:r>
              <a:rPr lang="en-IN" sz="2000" dirty="0">
                <a:latin typeface="+mj-lt"/>
              </a:rPr>
              <a:t>  Making Month, week and day as separate attribute from date attribute.</a:t>
            </a:r>
          </a:p>
          <a:p>
            <a:pPr marL="0" indent="0">
              <a:buNone/>
            </a:pPr>
            <a:r>
              <a:rPr lang="en-IN" sz="2000" dirty="0">
                <a:latin typeface="+mj-lt"/>
              </a:rPr>
              <a:t>	</a:t>
            </a:r>
            <a:r>
              <a:rPr lang="en-IN" sz="2000" b="1" dirty="0">
                <a:solidFill>
                  <a:schemeClr val="tx1">
                    <a:lumMod val="65000"/>
                    <a:lumOff val="35000"/>
                  </a:schemeClr>
                </a:solidFill>
                <a:latin typeface="+mj-lt"/>
              </a:rPr>
              <a:t>Step3:</a:t>
            </a:r>
            <a:r>
              <a:rPr lang="en-IN" sz="2000" dirty="0">
                <a:latin typeface="+mj-lt"/>
              </a:rPr>
              <a:t> Merging Average sentiment score with the data frame based on weekly data.</a:t>
            </a:r>
          </a:p>
          <a:p>
            <a:pPr marL="0" indent="0">
              <a:buNone/>
            </a:pPr>
            <a:r>
              <a:rPr lang="en-IN" sz="2000" dirty="0">
                <a:latin typeface="+mj-lt"/>
              </a:rPr>
              <a:t>	</a:t>
            </a:r>
            <a:r>
              <a:rPr lang="en-IN" sz="2000" b="1" dirty="0">
                <a:solidFill>
                  <a:schemeClr val="tx1">
                    <a:lumMod val="65000"/>
                    <a:lumOff val="35000"/>
                  </a:schemeClr>
                </a:solidFill>
                <a:latin typeface="+mj-lt"/>
              </a:rPr>
              <a:t>Step4:</a:t>
            </a:r>
            <a:r>
              <a:rPr lang="en-IN" sz="2000" dirty="0">
                <a:latin typeface="+mj-lt"/>
              </a:rPr>
              <a:t> Adding stock Sector as 9</a:t>
            </a:r>
            <a:r>
              <a:rPr lang="en-IN" sz="2000" baseline="30000" dirty="0">
                <a:latin typeface="+mj-lt"/>
              </a:rPr>
              <a:t>th</a:t>
            </a:r>
            <a:r>
              <a:rPr lang="en-IN" sz="2000" dirty="0">
                <a:latin typeface="+mj-lt"/>
              </a:rPr>
              <a:t> influential attribute.</a:t>
            </a:r>
          </a:p>
          <a:p>
            <a:pPr marL="0" indent="0">
              <a:buNone/>
            </a:pPr>
            <a:endParaRPr lang="en-IN" sz="2000" dirty="0">
              <a:latin typeface="+mj-lt"/>
            </a:endParaRPr>
          </a:p>
          <a:p>
            <a:pPr marL="0" indent="0">
              <a:buNone/>
            </a:pPr>
            <a:endParaRPr lang="en-IN" sz="2000" dirty="0">
              <a:latin typeface="+mj-lt"/>
            </a:endParaRPr>
          </a:p>
          <a:p>
            <a:pPr marL="0" indent="0">
              <a:buNone/>
            </a:pPr>
            <a:endParaRPr lang="en-IN" sz="2000" dirty="0">
              <a:latin typeface="+mj-lt"/>
            </a:endParaRPr>
          </a:p>
          <a:p>
            <a:pPr marL="0" indent="0">
              <a:buNone/>
            </a:pPr>
            <a:endParaRPr lang="en-IN" sz="2000" dirty="0">
              <a:latin typeface="+mj-lt"/>
            </a:endParaRPr>
          </a:p>
          <a:p>
            <a:pPr marL="0" indent="0">
              <a:buNone/>
            </a:pPr>
            <a:endParaRPr lang="en-IN" sz="2000" dirty="0">
              <a:latin typeface="+mj-lt"/>
            </a:endParaRPr>
          </a:p>
          <a:p>
            <a:pPr marL="0" indent="0">
              <a:buNone/>
            </a:pP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14BF8211-9C7B-44DE-8916-70267E0D0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51" y="3500436"/>
            <a:ext cx="10831097" cy="2119313"/>
          </a:xfrm>
          <a:prstGeom prst="rect">
            <a:avLst/>
          </a:prstGeom>
        </p:spPr>
      </p:pic>
    </p:spTree>
    <p:extLst>
      <p:ext uri="{BB962C8B-B14F-4D97-AF65-F5344CB8AC3E}">
        <p14:creationId xmlns:p14="http://schemas.microsoft.com/office/powerpoint/2010/main" val="170752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CEA3F-A569-468A-8BFA-43869EA77356}"/>
              </a:ext>
            </a:extLst>
          </p:cNvPr>
          <p:cNvSpPr>
            <a:spLocks noGrp="1"/>
          </p:cNvSpPr>
          <p:nvPr>
            <p:ph idx="1"/>
          </p:nvPr>
        </p:nvSpPr>
        <p:spPr>
          <a:xfrm>
            <a:off x="352425" y="266700"/>
            <a:ext cx="11568113" cy="6143625"/>
          </a:xfrm>
        </p:spPr>
        <p:txBody>
          <a:bodyPr/>
          <a:lstStyle/>
          <a:p>
            <a:pPr marL="0" indent="0">
              <a:buNone/>
            </a:pPr>
            <a:r>
              <a:rPr lang="en-IN" sz="2000" b="1" dirty="0">
                <a:latin typeface="+mj-lt"/>
              </a:rPr>
              <a:t>Segment 4: </a:t>
            </a:r>
            <a:r>
              <a:rPr lang="en-IN" sz="2000" b="1" dirty="0">
                <a:solidFill>
                  <a:schemeClr val="tx1">
                    <a:lumMod val="65000"/>
                    <a:lumOff val="35000"/>
                  </a:schemeClr>
                </a:solidFill>
                <a:latin typeface="+mj-lt"/>
              </a:rPr>
              <a:t>Checking the Data distribution of all seven factors influencing alpha</a:t>
            </a:r>
          </a:p>
          <a:p>
            <a:pPr marL="0" indent="0">
              <a:buNone/>
            </a:pPr>
            <a:endParaRPr lang="en-IN" dirty="0"/>
          </a:p>
        </p:txBody>
      </p:sp>
      <p:pic>
        <p:nvPicPr>
          <p:cNvPr id="5" name="Picture 4">
            <a:extLst>
              <a:ext uri="{FF2B5EF4-FFF2-40B4-BE49-F238E27FC236}">
                <a16:creationId xmlns:a16="http://schemas.microsoft.com/office/drawing/2014/main" id="{DEBE7226-1DC1-4ACF-899D-B6F6DBB12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663" y="835369"/>
            <a:ext cx="6086476" cy="5919325"/>
          </a:xfrm>
          <a:prstGeom prst="rect">
            <a:avLst/>
          </a:prstGeom>
        </p:spPr>
      </p:pic>
    </p:spTree>
    <p:extLst>
      <p:ext uri="{BB962C8B-B14F-4D97-AF65-F5344CB8AC3E}">
        <p14:creationId xmlns:p14="http://schemas.microsoft.com/office/powerpoint/2010/main" val="106561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148CF-87AB-4111-9E56-C6B263D201C7}"/>
              </a:ext>
            </a:extLst>
          </p:cNvPr>
          <p:cNvSpPr>
            <a:spLocks noGrp="1"/>
          </p:cNvSpPr>
          <p:nvPr>
            <p:ph idx="1"/>
          </p:nvPr>
        </p:nvSpPr>
        <p:spPr>
          <a:xfrm>
            <a:off x="838200" y="357188"/>
            <a:ext cx="10515600" cy="6219825"/>
          </a:xfrm>
        </p:spPr>
        <p:txBody>
          <a:bodyPr>
            <a:normAutofit fontScale="92500" lnSpcReduction="10000"/>
          </a:bodyPr>
          <a:lstStyle/>
          <a:p>
            <a:pPr marL="0" indent="0">
              <a:buNone/>
            </a:pPr>
            <a:r>
              <a:rPr lang="en-IN" sz="2200" b="1" dirty="0">
                <a:solidFill>
                  <a:schemeClr val="tx1">
                    <a:lumMod val="95000"/>
                    <a:lumOff val="5000"/>
                  </a:schemeClr>
                </a:solidFill>
                <a:latin typeface="+mj-lt"/>
              </a:rPr>
              <a:t>Segment 5: </a:t>
            </a:r>
            <a:r>
              <a:rPr lang="en-IN" sz="2200" b="1" dirty="0">
                <a:solidFill>
                  <a:schemeClr val="tx1">
                    <a:lumMod val="65000"/>
                    <a:lumOff val="35000"/>
                  </a:schemeClr>
                </a:solidFill>
                <a:latin typeface="+mj-lt"/>
              </a:rPr>
              <a:t>Data Pre-Processing</a:t>
            </a:r>
          </a:p>
          <a:p>
            <a:pPr marL="0" indent="0">
              <a:buNone/>
            </a:pPr>
            <a:r>
              <a:rPr lang="en-IN" sz="2400" dirty="0">
                <a:latin typeface="+mj-lt"/>
              </a:rPr>
              <a:t>	</a:t>
            </a:r>
            <a:r>
              <a:rPr lang="en-IN" sz="2200" b="1" dirty="0">
                <a:solidFill>
                  <a:schemeClr val="tx1">
                    <a:lumMod val="65000"/>
                    <a:lumOff val="35000"/>
                  </a:schemeClr>
                </a:solidFill>
                <a:latin typeface="+mj-lt"/>
              </a:rPr>
              <a:t>Step 1:</a:t>
            </a:r>
            <a:r>
              <a:rPr lang="en-IN" sz="2200" dirty="0">
                <a:latin typeface="+mj-lt"/>
              </a:rPr>
              <a:t> Train and Validation split.</a:t>
            </a:r>
          </a:p>
          <a:p>
            <a:pPr marL="0" indent="0">
              <a:buNone/>
            </a:pPr>
            <a:r>
              <a:rPr lang="en-IN" sz="2200" dirty="0">
                <a:latin typeface="+mj-lt"/>
              </a:rPr>
              <a:t>	</a:t>
            </a:r>
            <a:r>
              <a:rPr lang="en-IN" sz="2200" b="1" dirty="0">
                <a:solidFill>
                  <a:schemeClr val="tx1">
                    <a:lumMod val="65000"/>
                    <a:lumOff val="35000"/>
                  </a:schemeClr>
                </a:solidFill>
                <a:latin typeface="+mj-lt"/>
              </a:rPr>
              <a:t>Step 2: </a:t>
            </a:r>
            <a:r>
              <a:rPr lang="en-IN" sz="2200" dirty="0">
                <a:latin typeface="+mj-lt"/>
              </a:rPr>
              <a:t>Split Numerical and Categorical variables</a:t>
            </a:r>
          </a:p>
          <a:p>
            <a:pPr marL="0" indent="0">
              <a:buNone/>
            </a:pPr>
            <a:r>
              <a:rPr lang="en-IN" sz="2200" dirty="0">
                <a:latin typeface="+mj-lt"/>
              </a:rPr>
              <a:t>	</a:t>
            </a:r>
            <a:r>
              <a:rPr lang="en-IN" sz="2200" b="1" dirty="0">
                <a:solidFill>
                  <a:schemeClr val="tx1">
                    <a:lumMod val="65000"/>
                    <a:lumOff val="35000"/>
                  </a:schemeClr>
                </a:solidFill>
                <a:latin typeface="+mj-lt"/>
              </a:rPr>
              <a:t>Step 3:</a:t>
            </a:r>
            <a:r>
              <a:rPr lang="en-IN" sz="2200" dirty="0">
                <a:latin typeface="+mj-lt"/>
              </a:rPr>
              <a:t> Imputing Numeric and Categorical Attributes</a:t>
            </a:r>
          </a:p>
          <a:p>
            <a:pPr marL="0" indent="0">
              <a:buNone/>
            </a:pPr>
            <a:r>
              <a:rPr lang="en-IN" sz="2200" dirty="0">
                <a:latin typeface="+mj-lt"/>
              </a:rPr>
              <a:t>	</a:t>
            </a:r>
            <a:r>
              <a:rPr lang="en-IN" sz="2200" b="1" dirty="0">
                <a:solidFill>
                  <a:schemeClr val="tx1">
                    <a:lumMod val="65000"/>
                    <a:lumOff val="35000"/>
                  </a:schemeClr>
                </a:solidFill>
                <a:latin typeface="+mj-lt"/>
              </a:rPr>
              <a:t>Step 4:</a:t>
            </a:r>
            <a:r>
              <a:rPr lang="en-IN" sz="2200" dirty="0">
                <a:latin typeface="+mj-lt"/>
              </a:rPr>
              <a:t> Standardizing the Numerical attributes.</a:t>
            </a:r>
          </a:p>
          <a:p>
            <a:pPr marL="0" indent="0">
              <a:buNone/>
            </a:pPr>
            <a:r>
              <a:rPr lang="en-IN" sz="2200" dirty="0">
                <a:latin typeface="+mj-lt"/>
              </a:rPr>
              <a:t>	</a:t>
            </a:r>
            <a:r>
              <a:rPr lang="en-IN" sz="2200" b="1" dirty="0">
                <a:solidFill>
                  <a:schemeClr val="tx1">
                    <a:lumMod val="65000"/>
                    <a:lumOff val="35000"/>
                  </a:schemeClr>
                </a:solidFill>
                <a:latin typeface="+mj-lt"/>
              </a:rPr>
              <a:t>Step 5:</a:t>
            </a:r>
            <a:r>
              <a:rPr lang="en-IN" sz="2200" dirty="0">
                <a:latin typeface="+mj-lt"/>
              </a:rPr>
              <a:t> Performing one hot encoding for categorical attributes.</a:t>
            </a:r>
          </a:p>
          <a:p>
            <a:pPr marL="0" indent="0">
              <a:buNone/>
            </a:pPr>
            <a:r>
              <a:rPr lang="en-IN" sz="2200" dirty="0">
                <a:latin typeface="+mj-lt"/>
              </a:rPr>
              <a:t>	</a:t>
            </a:r>
            <a:r>
              <a:rPr lang="en-IN" sz="2200" b="1" dirty="0">
                <a:solidFill>
                  <a:schemeClr val="tx1">
                    <a:lumMod val="65000"/>
                    <a:lumOff val="35000"/>
                  </a:schemeClr>
                </a:solidFill>
                <a:latin typeface="+mj-lt"/>
              </a:rPr>
              <a:t>Step 6: </a:t>
            </a:r>
            <a:r>
              <a:rPr lang="en-IN" sz="2200" dirty="0">
                <a:latin typeface="+mj-lt"/>
              </a:rPr>
              <a:t>Applying PCA in the entire dataset to reduce its dimensionality.</a:t>
            </a:r>
          </a:p>
          <a:p>
            <a:pPr marL="0" indent="0">
              <a:buNone/>
            </a:pPr>
            <a:endParaRPr lang="en-IN" sz="2000" dirty="0">
              <a:latin typeface="+mj-lt"/>
            </a:endParaRPr>
          </a:p>
          <a:p>
            <a:pPr marL="0" indent="0">
              <a:buNone/>
            </a:pPr>
            <a:r>
              <a:rPr lang="en-IN" sz="2200" b="1" dirty="0">
                <a:solidFill>
                  <a:schemeClr val="tx1">
                    <a:lumMod val="95000"/>
                    <a:lumOff val="5000"/>
                  </a:schemeClr>
                </a:solidFill>
                <a:latin typeface="+mj-lt"/>
              </a:rPr>
              <a:t>Segment 6:</a:t>
            </a:r>
            <a:r>
              <a:rPr lang="en-IN" sz="2200" b="1" dirty="0">
                <a:solidFill>
                  <a:schemeClr val="tx1">
                    <a:lumMod val="65000"/>
                    <a:lumOff val="35000"/>
                  </a:schemeClr>
                </a:solidFill>
                <a:latin typeface="+mj-lt"/>
              </a:rPr>
              <a:t> Model Building</a:t>
            </a:r>
          </a:p>
          <a:p>
            <a:pPr marL="0" indent="0">
              <a:buNone/>
            </a:pPr>
            <a:r>
              <a:rPr lang="en-IN" sz="2000" dirty="0">
                <a:latin typeface="+mj-lt"/>
              </a:rPr>
              <a:t>	1</a:t>
            </a:r>
            <a:r>
              <a:rPr lang="en-IN" sz="2200" dirty="0">
                <a:latin typeface="+mj-lt"/>
              </a:rPr>
              <a:t>. Gaussian Naive Bayes</a:t>
            </a:r>
          </a:p>
          <a:p>
            <a:pPr marL="0" indent="0">
              <a:buNone/>
            </a:pPr>
            <a:r>
              <a:rPr lang="en-IN" sz="2200" dirty="0">
                <a:latin typeface="+mj-lt"/>
              </a:rPr>
              <a:t>	2. Random Forest</a:t>
            </a:r>
          </a:p>
          <a:p>
            <a:pPr marL="0" indent="0">
              <a:buNone/>
            </a:pPr>
            <a:r>
              <a:rPr lang="en-IN" sz="2200" dirty="0">
                <a:latin typeface="+mj-lt"/>
              </a:rPr>
              <a:t>	3. Decision Tree</a:t>
            </a:r>
          </a:p>
          <a:p>
            <a:pPr marL="0" indent="0">
              <a:buNone/>
            </a:pPr>
            <a:r>
              <a:rPr lang="en-IN" sz="2200" dirty="0">
                <a:latin typeface="+mj-lt"/>
              </a:rPr>
              <a:t>	4. Logistic Regression</a:t>
            </a:r>
          </a:p>
          <a:p>
            <a:pPr marL="0" indent="0">
              <a:buNone/>
            </a:pPr>
            <a:r>
              <a:rPr lang="en-IN" sz="2200" dirty="0">
                <a:latin typeface="+mj-lt"/>
              </a:rPr>
              <a:t>	5. XGB Classifier</a:t>
            </a:r>
          </a:p>
          <a:p>
            <a:pPr marL="0" indent="0">
              <a:buNone/>
            </a:pPr>
            <a:endParaRPr lang="en-IN" b="1" dirty="0"/>
          </a:p>
          <a:p>
            <a:pPr marL="0" indent="0">
              <a:buNone/>
            </a:pPr>
            <a:r>
              <a:rPr lang="en-IN" sz="2000" dirty="0">
                <a:latin typeface="+mj-lt"/>
              </a:rPr>
              <a:t> </a:t>
            </a:r>
          </a:p>
          <a:p>
            <a:pPr marL="0" indent="0">
              <a:buNone/>
            </a:pPr>
            <a:endParaRPr lang="en-IN" sz="2000" dirty="0">
              <a:latin typeface="+mj-lt"/>
            </a:endParaRPr>
          </a:p>
          <a:p>
            <a:pPr marL="0" indent="0">
              <a:buNone/>
            </a:pPr>
            <a:endParaRPr lang="en-IN" sz="2000" dirty="0">
              <a:latin typeface="+mj-lt"/>
            </a:endParaRPr>
          </a:p>
          <a:p>
            <a:pPr marL="0" indent="0">
              <a:buNone/>
            </a:pPr>
            <a:endParaRPr lang="en-IN" sz="2400" dirty="0">
              <a:latin typeface="+mj-lt"/>
            </a:endParaRPr>
          </a:p>
        </p:txBody>
      </p:sp>
    </p:spTree>
    <p:extLst>
      <p:ext uri="{BB962C8B-B14F-4D97-AF65-F5344CB8AC3E}">
        <p14:creationId xmlns:p14="http://schemas.microsoft.com/office/powerpoint/2010/main" val="3362587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D3334-AE6F-44EE-8E30-8D0E33BB3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791" y="1000125"/>
            <a:ext cx="10685576" cy="4557713"/>
          </a:xfrm>
        </p:spPr>
      </p:pic>
    </p:spTree>
    <p:extLst>
      <p:ext uri="{BB962C8B-B14F-4D97-AF65-F5344CB8AC3E}">
        <p14:creationId xmlns:p14="http://schemas.microsoft.com/office/powerpoint/2010/main" val="2118223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C763-50A9-4B9B-B799-D11817D907BF}"/>
              </a:ext>
            </a:extLst>
          </p:cNvPr>
          <p:cNvSpPr>
            <a:spLocks noGrp="1"/>
          </p:cNvSpPr>
          <p:nvPr>
            <p:ph type="title"/>
          </p:nvPr>
        </p:nvSpPr>
        <p:spPr>
          <a:xfrm>
            <a:off x="523087" y="440454"/>
            <a:ext cx="10515600" cy="773477"/>
          </a:xfrm>
        </p:spPr>
        <p:txBody>
          <a:bodyPr>
            <a:normAutofit/>
          </a:bodyPr>
          <a:lstStyle/>
          <a:p>
            <a:r>
              <a:rPr lang="en-IN" sz="3200" dirty="0">
                <a:solidFill>
                  <a:schemeClr val="tx1">
                    <a:lumMod val="75000"/>
                    <a:lumOff val="25000"/>
                  </a:schemeClr>
                </a:solidFill>
                <a:latin typeface="+mn-lt"/>
              </a:rPr>
              <a:t>Project Scope:</a:t>
            </a:r>
          </a:p>
        </p:txBody>
      </p:sp>
      <p:sp>
        <p:nvSpPr>
          <p:cNvPr id="3" name="Content Placeholder 2">
            <a:extLst>
              <a:ext uri="{FF2B5EF4-FFF2-40B4-BE49-F238E27FC236}">
                <a16:creationId xmlns:a16="http://schemas.microsoft.com/office/drawing/2014/main" id="{D2101655-2692-42D4-ABA1-B16735EB833E}"/>
              </a:ext>
            </a:extLst>
          </p:cNvPr>
          <p:cNvSpPr>
            <a:spLocks noGrp="1"/>
          </p:cNvSpPr>
          <p:nvPr>
            <p:ph idx="1"/>
          </p:nvPr>
        </p:nvSpPr>
        <p:spPr>
          <a:xfrm>
            <a:off x="523087" y="1204092"/>
            <a:ext cx="10830713" cy="4351338"/>
          </a:xfrm>
        </p:spPr>
        <p:txBody>
          <a:bodyPr>
            <a:normAutofit/>
          </a:bodyPr>
          <a:lstStyle/>
          <a:p>
            <a:pPr marL="0" indent="0">
              <a:buNone/>
            </a:pPr>
            <a:r>
              <a:rPr lang="en-IN" sz="2400" dirty="0">
                <a:solidFill>
                  <a:schemeClr val="tx1">
                    <a:lumMod val="65000"/>
                    <a:lumOff val="35000"/>
                  </a:schemeClr>
                </a:solidFill>
                <a:latin typeface="+mj-lt"/>
              </a:rPr>
              <a:t>This project is intended for Predicting the alpha score of a stock, based on the seven influential factors and stock tweets. The project duration was 2 weeks.</a:t>
            </a:r>
          </a:p>
          <a:p>
            <a:pPr marL="0" indent="0">
              <a:buNone/>
            </a:pPr>
            <a:endParaRPr lang="en-IN" sz="2400" dirty="0">
              <a:solidFill>
                <a:schemeClr val="tx1">
                  <a:lumMod val="65000"/>
                  <a:lumOff val="35000"/>
                </a:schemeClr>
              </a:solidFill>
              <a:latin typeface="+mj-lt"/>
            </a:endParaRPr>
          </a:p>
          <a:p>
            <a:pPr marL="0" indent="0">
              <a:buNone/>
            </a:pPr>
            <a:r>
              <a:rPr lang="en-IN" sz="2400" dirty="0">
                <a:solidFill>
                  <a:schemeClr val="tx1">
                    <a:lumMod val="65000"/>
                    <a:lumOff val="35000"/>
                  </a:schemeClr>
                </a:solidFill>
                <a:latin typeface="+mj-lt"/>
              </a:rPr>
              <a:t>The project is segmented into two modules.</a:t>
            </a:r>
          </a:p>
          <a:p>
            <a:pPr marL="0" indent="0">
              <a:buNone/>
            </a:pPr>
            <a:r>
              <a:rPr lang="en-IN" sz="2400" b="1" dirty="0">
                <a:solidFill>
                  <a:schemeClr val="tx1">
                    <a:lumMod val="65000"/>
                    <a:lumOff val="35000"/>
                  </a:schemeClr>
                </a:solidFill>
                <a:latin typeface="+mj-lt"/>
              </a:rPr>
              <a:t>Module 1: </a:t>
            </a:r>
            <a:r>
              <a:rPr lang="en-IN" sz="2400" dirty="0">
                <a:solidFill>
                  <a:schemeClr val="tx1">
                    <a:lumMod val="65000"/>
                    <a:lumOff val="35000"/>
                  </a:schemeClr>
                </a:solidFill>
                <a:latin typeface="+mj-lt"/>
              </a:rPr>
              <a:t>predicting sentiment score for the stock tweets.</a:t>
            </a:r>
          </a:p>
          <a:p>
            <a:pPr marL="0" indent="0">
              <a:buNone/>
            </a:pPr>
            <a:r>
              <a:rPr lang="en-IN" sz="2400" b="1" dirty="0">
                <a:solidFill>
                  <a:schemeClr val="tx1">
                    <a:lumMod val="65000"/>
                    <a:lumOff val="35000"/>
                  </a:schemeClr>
                </a:solidFill>
                <a:latin typeface="+mj-lt"/>
              </a:rPr>
              <a:t>Module 2: </a:t>
            </a:r>
            <a:r>
              <a:rPr lang="en-IN" sz="2400" dirty="0">
                <a:solidFill>
                  <a:schemeClr val="tx1">
                    <a:lumMod val="65000"/>
                    <a:lumOff val="35000"/>
                  </a:schemeClr>
                </a:solidFill>
                <a:latin typeface="+mj-lt"/>
              </a:rPr>
              <a:t>predicting the alpha score for all the stocks provided using the final eight 	      influential factors.</a:t>
            </a:r>
          </a:p>
        </p:txBody>
      </p:sp>
      <p:pic>
        <p:nvPicPr>
          <p:cNvPr id="5" name="Picture 4">
            <a:extLst>
              <a:ext uri="{FF2B5EF4-FFF2-40B4-BE49-F238E27FC236}">
                <a16:creationId xmlns:a16="http://schemas.microsoft.com/office/drawing/2014/main" id="{D022F817-C434-4D49-AA4B-E01B735D7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6298" y="3113887"/>
            <a:ext cx="630226" cy="630226"/>
          </a:xfrm>
          <a:prstGeom prst="rect">
            <a:avLst/>
          </a:prstGeom>
        </p:spPr>
      </p:pic>
      <p:pic>
        <p:nvPicPr>
          <p:cNvPr id="7" name="Picture 6">
            <a:extLst>
              <a:ext uri="{FF2B5EF4-FFF2-40B4-BE49-F238E27FC236}">
                <a16:creationId xmlns:a16="http://schemas.microsoft.com/office/drawing/2014/main" id="{345C4A5B-185E-4A73-85D7-A25AECBDB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318" y="2378580"/>
            <a:ext cx="1050420" cy="1050420"/>
          </a:xfrm>
          <a:prstGeom prst="rect">
            <a:avLst/>
          </a:prstGeom>
        </p:spPr>
      </p:pic>
      <p:pic>
        <p:nvPicPr>
          <p:cNvPr id="6" name="Picture 5">
            <a:extLst>
              <a:ext uri="{FF2B5EF4-FFF2-40B4-BE49-F238E27FC236}">
                <a16:creationId xmlns:a16="http://schemas.microsoft.com/office/drawing/2014/main" id="{0632A52A-F345-4D3F-B706-DDA4B037B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329" y="4324351"/>
            <a:ext cx="3679984" cy="2374183"/>
          </a:xfrm>
          <a:prstGeom prst="rect">
            <a:avLst/>
          </a:prstGeom>
        </p:spPr>
      </p:pic>
    </p:spTree>
    <p:extLst>
      <p:ext uri="{BB962C8B-B14F-4D97-AF65-F5344CB8AC3E}">
        <p14:creationId xmlns:p14="http://schemas.microsoft.com/office/powerpoint/2010/main" val="202660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5B164-DC3D-47AF-BE37-E1056EF0C63A}"/>
              </a:ext>
            </a:extLst>
          </p:cNvPr>
          <p:cNvSpPr>
            <a:spLocks noGrp="1"/>
          </p:cNvSpPr>
          <p:nvPr>
            <p:ph type="title"/>
          </p:nvPr>
        </p:nvSpPr>
        <p:spPr>
          <a:xfrm>
            <a:off x="838200" y="2436812"/>
            <a:ext cx="10515600" cy="1325563"/>
          </a:xfrm>
        </p:spPr>
        <p:txBody>
          <a:bodyPr>
            <a:normAutofit/>
          </a:bodyPr>
          <a:lstStyle/>
          <a:p>
            <a:pPr algn="ctr"/>
            <a:r>
              <a:rPr lang="en-IN" sz="6600" dirty="0">
                <a:solidFill>
                  <a:schemeClr val="bg1"/>
                </a:solidFill>
              </a:rPr>
              <a:t>THANK Y   U</a:t>
            </a:r>
          </a:p>
        </p:txBody>
      </p:sp>
      <p:pic>
        <p:nvPicPr>
          <p:cNvPr id="5" name="Picture 4">
            <a:extLst>
              <a:ext uri="{FF2B5EF4-FFF2-40B4-BE49-F238E27FC236}">
                <a16:creationId xmlns:a16="http://schemas.microsoft.com/office/drawing/2014/main" id="{3A22DE19-95DD-401F-A47B-FB96E7F3DF9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tretch>
            <a:fillRect/>
          </a:stretch>
        </p:blipFill>
        <p:spPr>
          <a:xfrm>
            <a:off x="5426868" y="1114425"/>
            <a:ext cx="1481137" cy="1481137"/>
          </a:xfrm>
          <a:prstGeom prst="rect">
            <a:avLst/>
          </a:prstGeom>
        </p:spPr>
      </p:pic>
      <p:pic>
        <p:nvPicPr>
          <p:cNvPr id="7" name="Picture 6">
            <a:extLst>
              <a:ext uri="{FF2B5EF4-FFF2-40B4-BE49-F238E27FC236}">
                <a16:creationId xmlns:a16="http://schemas.microsoft.com/office/drawing/2014/main" id="{FA9B0FC4-52A8-4861-872E-51D9526A7E10}"/>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946105" y="2738098"/>
            <a:ext cx="690902" cy="690902"/>
          </a:xfrm>
          <a:prstGeom prst="rect">
            <a:avLst/>
          </a:prstGeom>
        </p:spPr>
      </p:pic>
    </p:spTree>
    <p:extLst>
      <p:ext uri="{BB962C8B-B14F-4D97-AF65-F5344CB8AC3E}">
        <p14:creationId xmlns:p14="http://schemas.microsoft.com/office/powerpoint/2010/main" val="314878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2F8C-B747-4000-8504-339D8732D013}"/>
              </a:ext>
            </a:extLst>
          </p:cNvPr>
          <p:cNvSpPr>
            <a:spLocks noGrp="1"/>
          </p:cNvSpPr>
          <p:nvPr>
            <p:ph type="title"/>
          </p:nvPr>
        </p:nvSpPr>
        <p:spPr/>
        <p:txBody>
          <a:bodyPr>
            <a:normAutofit/>
          </a:bodyPr>
          <a:lstStyle/>
          <a:p>
            <a:r>
              <a:rPr lang="en-IN" sz="3200" dirty="0">
                <a:solidFill>
                  <a:schemeClr val="tx1">
                    <a:lumMod val="65000"/>
                    <a:lumOff val="35000"/>
                  </a:schemeClr>
                </a:solidFill>
                <a:latin typeface="+mn-lt"/>
              </a:rPr>
              <a:t>Project Objective</a:t>
            </a:r>
          </a:p>
        </p:txBody>
      </p:sp>
      <p:sp>
        <p:nvSpPr>
          <p:cNvPr id="3" name="Content Placeholder 2">
            <a:extLst>
              <a:ext uri="{FF2B5EF4-FFF2-40B4-BE49-F238E27FC236}">
                <a16:creationId xmlns:a16="http://schemas.microsoft.com/office/drawing/2014/main" id="{A28DAE39-A2C3-4A31-BE44-BF7A738F9489}"/>
              </a:ext>
            </a:extLst>
          </p:cNvPr>
          <p:cNvSpPr>
            <a:spLocks noGrp="1"/>
          </p:cNvSpPr>
          <p:nvPr>
            <p:ph idx="1"/>
          </p:nvPr>
        </p:nvSpPr>
        <p:spPr>
          <a:xfrm>
            <a:off x="838200" y="1487600"/>
            <a:ext cx="10515600" cy="1325563"/>
          </a:xfrm>
        </p:spPr>
        <p:txBody>
          <a:bodyPr>
            <a:noAutofit/>
          </a:bodyPr>
          <a:lstStyle/>
          <a:p>
            <a:pPr marL="0" indent="0">
              <a:buNone/>
            </a:pPr>
            <a:r>
              <a:rPr lang="en-IN" sz="2400" dirty="0">
                <a:solidFill>
                  <a:schemeClr val="tx1">
                    <a:lumMod val="65000"/>
                    <a:lumOff val="35000"/>
                  </a:schemeClr>
                </a:solidFill>
                <a:latin typeface="+mj-lt"/>
              </a:rPr>
              <a:t>The main objective is to build machine learning model to predict the alpha value using sentiment score as a factor, along with other seven influencing factors.</a:t>
            </a:r>
          </a:p>
          <a:p>
            <a:pPr marL="0" indent="0">
              <a:buNone/>
            </a:pPr>
            <a:endParaRPr lang="en-IN" dirty="0">
              <a:solidFill>
                <a:schemeClr val="tx1">
                  <a:lumMod val="65000"/>
                  <a:lumOff val="35000"/>
                </a:schemeClr>
              </a:solidFill>
              <a:latin typeface="+mj-lt"/>
            </a:endParaRPr>
          </a:p>
        </p:txBody>
      </p:sp>
      <p:sp>
        <p:nvSpPr>
          <p:cNvPr id="5" name="Rectangle 4">
            <a:extLst>
              <a:ext uri="{FF2B5EF4-FFF2-40B4-BE49-F238E27FC236}">
                <a16:creationId xmlns:a16="http://schemas.microsoft.com/office/drawing/2014/main" id="{A8F468CF-4063-45F1-AC28-7D409562DF30}"/>
              </a:ext>
            </a:extLst>
          </p:cNvPr>
          <p:cNvSpPr/>
          <p:nvPr/>
        </p:nvSpPr>
        <p:spPr>
          <a:xfrm>
            <a:off x="838200" y="2551838"/>
            <a:ext cx="7161717" cy="584775"/>
          </a:xfrm>
          <a:prstGeom prst="rect">
            <a:avLst/>
          </a:prstGeom>
        </p:spPr>
        <p:txBody>
          <a:bodyPr wrap="square">
            <a:spAutoFit/>
          </a:bodyPr>
          <a:lstStyle/>
          <a:p>
            <a:r>
              <a:rPr lang="en-IN" sz="3200" dirty="0">
                <a:solidFill>
                  <a:schemeClr val="tx1">
                    <a:lumMod val="65000"/>
                    <a:lumOff val="35000"/>
                  </a:schemeClr>
                </a:solidFill>
              </a:rPr>
              <a:t>Input Source:</a:t>
            </a:r>
          </a:p>
        </p:txBody>
      </p:sp>
      <p:sp>
        <p:nvSpPr>
          <p:cNvPr id="6" name="Rectangle 5">
            <a:extLst>
              <a:ext uri="{FF2B5EF4-FFF2-40B4-BE49-F238E27FC236}">
                <a16:creationId xmlns:a16="http://schemas.microsoft.com/office/drawing/2014/main" id="{63BB1F33-1E09-4EB6-8B32-A2DC0414CE0A}"/>
              </a:ext>
            </a:extLst>
          </p:cNvPr>
          <p:cNvSpPr/>
          <p:nvPr/>
        </p:nvSpPr>
        <p:spPr>
          <a:xfrm>
            <a:off x="838200" y="3339988"/>
            <a:ext cx="10478117" cy="2677656"/>
          </a:xfrm>
          <a:prstGeom prst="rect">
            <a:avLst/>
          </a:prstGeom>
        </p:spPr>
        <p:txBody>
          <a:bodyPr wrap="square">
            <a:spAutoFit/>
          </a:bodyPr>
          <a:lstStyle/>
          <a:p>
            <a:r>
              <a:rPr lang="en-IN" sz="2400" dirty="0">
                <a:latin typeface="+mj-lt"/>
              </a:rPr>
              <a:t>There are three kind of data used for the alpha prediction.</a:t>
            </a:r>
          </a:p>
          <a:p>
            <a:pPr marL="342900" indent="-342900">
              <a:buFont typeface="+mj-lt"/>
              <a:buAutoNum type="arabicPeriod"/>
            </a:pPr>
            <a:r>
              <a:rPr lang="en-IN" sz="2400" dirty="0">
                <a:latin typeface="+mj-lt"/>
              </a:rPr>
              <a:t>Dataset of seven influential factors with timestamp which is obtained from a hedge fund.</a:t>
            </a:r>
          </a:p>
          <a:p>
            <a:pPr marL="342900" indent="-342900">
              <a:buFont typeface="+mj-lt"/>
              <a:buAutoNum type="arabicPeriod"/>
            </a:pPr>
            <a:r>
              <a:rPr lang="en-IN" sz="2400" dirty="0">
                <a:latin typeface="+mj-lt"/>
              </a:rPr>
              <a:t>Stock tweets with timestamp obtained from StockTwist.com for sentiment score analysis.</a:t>
            </a:r>
          </a:p>
          <a:p>
            <a:pPr marL="342900" indent="-342900">
              <a:buFont typeface="+mj-lt"/>
              <a:buAutoNum type="arabicPeriod"/>
            </a:pPr>
            <a:r>
              <a:rPr lang="en-IN" sz="2400" dirty="0">
                <a:latin typeface="+mj-lt"/>
              </a:rPr>
              <a:t>Dataset consisting of Stock ticker with its stock name , sector and its industry obtained from dividendChannel.com</a:t>
            </a:r>
          </a:p>
        </p:txBody>
      </p:sp>
    </p:spTree>
    <p:extLst>
      <p:ext uri="{BB962C8B-B14F-4D97-AF65-F5344CB8AC3E}">
        <p14:creationId xmlns:p14="http://schemas.microsoft.com/office/powerpoint/2010/main" val="144446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73A3-335A-4B5B-9A62-AA422AFB6711}"/>
              </a:ext>
            </a:extLst>
          </p:cNvPr>
          <p:cNvSpPr>
            <a:spLocks noGrp="1"/>
          </p:cNvSpPr>
          <p:nvPr>
            <p:ph type="title"/>
          </p:nvPr>
        </p:nvSpPr>
        <p:spPr>
          <a:xfrm>
            <a:off x="715052" y="508001"/>
            <a:ext cx="10638748" cy="944562"/>
          </a:xfrm>
        </p:spPr>
        <p:txBody>
          <a:bodyPr>
            <a:normAutofit fontScale="90000"/>
          </a:bodyPr>
          <a:lstStyle/>
          <a:p>
            <a:r>
              <a:rPr lang="en-IN" sz="3200" b="1" dirty="0"/>
              <a:t>                                                    </a:t>
            </a:r>
            <a:r>
              <a:rPr lang="en-IN" sz="3600" b="1" dirty="0"/>
              <a:t>Module 1:</a:t>
            </a:r>
            <a:br>
              <a:rPr lang="en-IN" sz="3200" b="1" dirty="0"/>
            </a:br>
            <a:r>
              <a:rPr lang="en-IN" sz="3200" dirty="0">
                <a:solidFill>
                  <a:schemeClr val="tx1">
                    <a:lumMod val="75000"/>
                    <a:lumOff val="25000"/>
                  </a:schemeClr>
                </a:solidFill>
              </a:rPr>
              <a:t>Sentiment Score Analysis</a:t>
            </a:r>
            <a:br>
              <a:rPr lang="en-IN" sz="3200" dirty="0">
                <a:solidFill>
                  <a:schemeClr val="tx1">
                    <a:lumMod val="75000"/>
                    <a:lumOff val="25000"/>
                  </a:schemeClr>
                </a:solidFill>
              </a:rPr>
            </a:br>
            <a:br>
              <a:rPr lang="en-IN" sz="3200" dirty="0"/>
            </a:br>
            <a:r>
              <a:rPr lang="en-IN" sz="3200" b="1" dirty="0"/>
              <a:t>Approach</a:t>
            </a:r>
          </a:p>
        </p:txBody>
      </p:sp>
      <p:sp>
        <p:nvSpPr>
          <p:cNvPr id="3" name="Content Placeholder 2">
            <a:extLst>
              <a:ext uri="{FF2B5EF4-FFF2-40B4-BE49-F238E27FC236}">
                <a16:creationId xmlns:a16="http://schemas.microsoft.com/office/drawing/2014/main" id="{9422D7E5-D7C2-4969-AB53-68756936BB30}"/>
              </a:ext>
            </a:extLst>
          </p:cNvPr>
          <p:cNvSpPr>
            <a:spLocks noGrp="1"/>
          </p:cNvSpPr>
          <p:nvPr>
            <p:ph idx="1"/>
          </p:nvPr>
        </p:nvSpPr>
        <p:spPr>
          <a:xfrm>
            <a:off x="838200" y="1590675"/>
            <a:ext cx="10515600" cy="4586288"/>
          </a:xfrm>
        </p:spPr>
        <p:txBody>
          <a:bodyPr>
            <a:normAutofit/>
          </a:bodyPr>
          <a:lstStyle/>
          <a:p>
            <a:pPr marL="0" indent="0">
              <a:buNone/>
            </a:pPr>
            <a:endParaRPr lang="en-IN" sz="2000" dirty="0">
              <a:latin typeface="+mj-lt"/>
            </a:endParaRPr>
          </a:p>
          <a:p>
            <a:pPr marL="0" indent="0">
              <a:buNone/>
            </a:pPr>
            <a:endParaRPr lang="en-IN" sz="2000" dirty="0">
              <a:latin typeface="+mj-lt"/>
            </a:endParaRPr>
          </a:p>
          <a:p>
            <a:pPr marL="0" indent="0">
              <a:buNone/>
            </a:pPr>
            <a:endParaRPr lang="en-IN" sz="2000" dirty="0">
              <a:latin typeface="+mj-lt"/>
            </a:endParaRPr>
          </a:p>
        </p:txBody>
      </p:sp>
      <p:pic>
        <p:nvPicPr>
          <p:cNvPr id="6" name="Picture 5">
            <a:extLst>
              <a:ext uri="{FF2B5EF4-FFF2-40B4-BE49-F238E27FC236}">
                <a16:creationId xmlns:a16="http://schemas.microsoft.com/office/drawing/2014/main" id="{D6D00C3A-9DE8-473E-9B6D-0AFF9859B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04" y="1786664"/>
            <a:ext cx="11494091" cy="4775445"/>
          </a:xfrm>
          <a:prstGeom prst="rect">
            <a:avLst/>
          </a:prstGeom>
        </p:spPr>
      </p:pic>
    </p:spTree>
    <p:extLst>
      <p:ext uri="{BB962C8B-B14F-4D97-AF65-F5344CB8AC3E}">
        <p14:creationId xmlns:p14="http://schemas.microsoft.com/office/powerpoint/2010/main" val="2580462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455347-D6AC-41B0-87AB-D0B505DDB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87" y="1526857"/>
            <a:ext cx="9326880" cy="1508760"/>
          </a:xfrm>
          <a:prstGeom prst="rect">
            <a:avLst/>
          </a:prstGeom>
        </p:spPr>
      </p:pic>
      <p:sp>
        <p:nvSpPr>
          <p:cNvPr id="6" name="TextBox 5">
            <a:extLst>
              <a:ext uri="{FF2B5EF4-FFF2-40B4-BE49-F238E27FC236}">
                <a16:creationId xmlns:a16="http://schemas.microsoft.com/office/drawing/2014/main" id="{F2BC3BEA-38E3-4BEE-A798-504DDDBADE77}"/>
              </a:ext>
            </a:extLst>
          </p:cNvPr>
          <p:cNvSpPr txBox="1"/>
          <p:nvPr/>
        </p:nvSpPr>
        <p:spPr>
          <a:xfrm>
            <a:off x="704851" y="752476"/>
            <a:ext cx="11077575" cy="4985980"/>
          </a:xfrm>
          <a:prstGeom prst="rect">
            <a:avLst/>
          </a:prstGeom>
          <a:noFill/>
        </p:spPr>
        <p:txBody>
          <a:bodyPr wrap="square" rtlCol="0">
            <a:spAutoFit/>
          </a:bodyPr>
          <a:lstStyle/>
          <a:p>
            <a:r>
              <a:rPr lang="en-IN" sz="2000" b="1" dirty="0">
                <a:latin typeface="+mj-lt"/>
              </a:rPr>
              <a:t>Segment 1: </a:t>
            </a:r>
            <a:r>
              <a:rPr lang="en-IN" sz="2000" dirty="0">
                <a:latin typeface="+mj-lt"/>
              </a:rPr>
              <a:t>Reading the web Scrapped tweets from Stock Twist json file.</a:t>
            </a:r>
          </a:p>
          <a:p>
            <a:endParaRPr lang="en-IN" sz="2000" dirty="0">
              <a:latin typeface="+mj-lt"/>
            </a:endParaRPr>
          </a:p>
          <a:p>
            <a:endParaRPr lang="en-IN" sz="2000" dirty="0">
              <a:latin typeface="+mj-lt"/>
            </a:endParaRPr>
          </a:p>
          <a:p>
            <a:endParaRPr lang="en-IN" sz="2000" dirty="0">
              <a:latin typeface="+mj-lt"/>
            </a:endParaRPr>
          </a:p>
          <a:p>
            <a:endParaRPr lang="en-IN" sz="2000" dirty="0">
              <a:latin typeface="+mj-lt"/>
            </a:endParaRPr>
          </a:p>
          <a:p>
            <a:endParaRPr lang="en-IN" sz="2000" dirty="0">
              <a:latin typeface="+mj-lt"/>
            </a:endParaRPr>
          </a:p>
          <a:p>
            <a:endParaRPr lang="en-IN" sz="2000" dirty="0">
              <a:latin typeface="+mj-lt"/>
            </a:endParaRPr>
          </a:p>
          <a:p>
            <a:endParaRPr lang="en-IN" sz="2000" dirty="0">
              <a:latin typeface="+mj-lt"/>
            </a:endParaRPr>
          </a:p>
          <a:p>
            <a:endParaRPr lang="en-IN" sz="2000" dirty="0">
              <a:latin typeface="+mj-lt"/>
            </a:endParaRPr>
          </a:p>
          <a:p>
            <a:r>
              <a:rPr lang="en-IN" sz="2000" b="1" dirty="0">
                <a:latin typeface="+mj-lt"/>
              </a:rPr>
              <a:t>Segment 2: Feature Engineering.</a:t>
            </a:r>
          </a:p>
          <a:p>
            <a:pPr marL="457200" indent="-457200">
              <a:buFont typeface="+mj-lt"/>
              <a:buAutoNum type="arabicPeriod"/>
            </a:pPr>
            <a:r>
              <a:rPr lang="en-IN" sz="2000" dirty="0">
                <a:latin typeface="+mj-lt"/>
              </a:rPr>
              <a:t>Converting the Attributes to its respective data types.</a:t>
            </a:r>
          </a:p>
          <a:p>
            <a:pPr marL="457200" indent="-457200">
              <a:buFont typeface="+mj-lt"/>
              <a:buAutoNum type="arabicPeriod"/>
            </a:pPr>
            <a:r>
              <a:rPr lang="en-IN" sz="2000" dirty="0">
                <a:latin typeface="+mj-lt"/>
              </a:rPr>
              <a:t>Checking for Polarity of each tweets and making it as a separate attribute.</a:t>
            </a:r>
          </a:p>
          <a:p>
            <a:pPr marL="914400" lvl="1" indent="-457200">
              <a:buFont typeface="+mj-lt"/>
              <a:buAutoNum type="arabicPeriod"/>
            </a:pPr>
            <a:r>
              <a:rPr lang="en-IN" sz="2000" dirty="0">
                <a:latin typeface="+mj-lt"/>
              </a:rPr>
              <a:t>Classifying positive, Negative and neutral polarity tweets</a:t>
            </a:r>
          </a:p>
          <a:p>
            <a:pPr marL="457200" indent="-457200">
              <a:buFont typeface="+mj-lt"/>
              <a:buAutoNum type="arabicPeriod"/>
            </a:pPr>
            <a:r>
              <a:rPr lang="en-IN" sz="2000" dirty="0">
                <a:latin typeface="+mj-lt"/>
              </a:rPr>
              <a:t>Segmenting the data as Daily, Weekly and Monthly for Exploratory data analysis.</a:t>
            </a:r>
          </a:p>
          <a:p>
            <a:endParaRPr lang="en-IN" sz="2000" dirty="0">
              <a:latin typeface="+mj-lt"/>
            </a:endParaRPr>
          </a:p>
          <a:p>
            <a:endParaRPr lang="en-IN" dirty="0"/>
          </a:p>
        </p:txBody>
      </p:sp>
    </p:spTree>
    <p:extLst>
      <p:ext uri="{BB962C8B-B14F-4D97-AF65-F5344CB8AC3E}">
        <p14:creationId xmlns:p14="http://schemas.microsoft.com/office/powerpoint/2010/main" val="1440305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37772-17CE-4F2B-972A-EF8B3A253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620" y="3429000"/>
            <a:ext cx="6080760" cy="3284220"/>
          </a:xfrm>
          <a:prstGeom prst="rect">
            <a:avLst/>
          </a:prstGeom>
        </p:spPr>
      </p:pic>
      <p:pic>
        <p:nvPicPr>
          <p:cNvPr id="7" name="Picture 6">
            <a:extLst>
              <a:ext uri="{FF2B5EF4-FFF2-40B4-BE49-F238E27FC236}">
                <a16:creationId xmlns:a16="http://schemas.microsoft.com/office/drawing/2014/main" id="{C5E828F3-2268-4CA1-ABDB-6CD9D8C10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620" y="92392"/>
            <a:ext cx="6053983" cy="3236596"/>
          </a:xfrm>
          <a:prstGeom prst="rect">
            <a:avLst/>
          </a:prstGeom>
        </p:spPr>
      </p:pic>
      <p:pic>
        <p:nvPicPr>
          <p:cNvPr id="9" name="Picture 8">
            <a:extLst>
              <a:ext uri="{FF2B5EF4-FFF2-40B4-BE49-F238E27FC236}">
                <a16:creationId xmlns:a16="http://schemas.microsoft.com/office/drawing/2014/main" id="{6C2C6C4A-AC96-4F2D-B0D6-BB1F4C1C3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 y="933637"/>
            <a:ext cx="5153025" cy="4539428"/>
          </a:xfrm>
          <a:prstGeom prst="rect">
            <a:avLst/>
          </a:prstGeom>
        </p:spPr>
      </p:pic>
    </p:spTree>
    <p:extLst>
      <p:ext uri="{BB962C8B-B14F-4D97-AF65-F5344CB8AC3E}">
        <p14:creationId xmlns:p14="http://schemas.microsoft.com/office/powerpoint/2010/main" val="258511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30C1-63AB-47BE-8998-ED5224041971}"/>
              </a:ext>
            </a:extLst>
          </p:cNvPr>
          <p:cNvSpPr>
            <a:spLocks noGrp="1"/>
          </p:cNvSpPr>
          <p:nvPr>
            <p:ph idx="1"/>
          </p:nvPr>
        </p:nvSpPr>
        <p:spPr>
          <a:xfrm>
            <a:off x="838200" y="604838"/>
            <a:ext cx="10515600" cy="5572125"/>
          </a:xfrm>
        </p:spPr>
        <p:txBody>
          <a:bodyPr/>
          <a:lstStyle/>
          <a:p>
            <a:pPr marL="0" indent="0">
              <a:buNone/>
            </a:pPr>
            <a:r>
              <a:rPr lang="en-IN" dirty="0">
                <a:solidFill>
                  <a:schemeClr val="tx1">
                    <a:lumMod val="75000"/>
                    <a:lumOff val="25000"/>
                  </a:schemeClr>
                </a:solidFill>
              </a:rPr>
              <a:t>Segment 3: Text Pre-processing:</a:t>
            </a:r>
          </a:p>
          <a:p>
            <a:pPr marL="457200" lvl="1" indent="0">
              <a:buNone/>
            </a:pPr>
            <a:r>
              <a:rPr lang="en-IN" sz="2000" b="1" dirty="0">
                <a:solidFill>
                  <a:schemeClr val="tx1">
                    <a:lumMod val="75000"/>
                    <a:lumOff val="25000"/>
                  </a:schemeClr>
                </a:solidFill>
                <a:latin typeface="+mj-lt"/>
              </a:rPr>
              <a:t>Step1: </a:t>
            </a:r>
            <a:r>
              <a:rPr lang="en-IN" sz="2000" dirty="0">
                <a:solidFill>
                  <a:schemeClr val="tx1">
                    <a:lumMod val="75000"/>
                    <a:lumOff val="25000"/>
                  </a:schemeClr>
                </a:solidFill>
                <a:latin typeface="+mj-lt"/>
              </a:rPr>
              <a:t>Converting all tweets into lower case.</a:t>
            </a:r>
          </a:p>
          <a:p>
            <a:pPr marL="457200" lvl="1" indent="0">
              <a:buNone/>
            </a:pPr>
            <a:r>
              <a:rPr lang="en-IN" sz="2000" b="1" dirty="0">
                <a:solidFill>
                  <a:schemeClr val="tx1">
                    <a:lumMod val="75000"/>
                    <a:lumOff val="25000"/>
                  </a:schemeClr>
                </a:solidFill>
                <a:latin typeface="+mj-lt"/>
              </a:rPr>
              <a:t>Step2: </a:t>
            </a:r>
            <a:r>
              <a:rPr lang="en-IN" sz="2000" dirty="0">
                <a:solidFill>
                  <a:schemeClr val="tx1">
                    <a:lumMod val="75000"/>
                    <a:lumOff val="25000"/>
                  </a:schemeClr>
                </a:solidFill>
                <a:latin typeface="+mj-lt"/>
              </a:rPr>
              <a:t>Using contraction dictionary for Removing localized terms.</a:t>
            </a:r>
          </a:p>
          <a:p>
            <a:pPr marL="457200" lvl="1" indent="0">
              <a:buNone/>
            </a:pPr>
            <a:r>
              <a:rPr lang="en-IN" sz="2000" b="1" dirty="0">
                <a:solidFill>
                  <a:schemeClr val="tx1">
                    <a:lumMod val="75000"/>
                    <a:lumOff val="25000"/>
                  </a:schemeClr>
                </a:solidFill>
                <a:latin typeface="+mj-lt"/>
              </a:rPr>
              <a:t>Step3: </a:t>
            </a:r>
            <a:r>
              <a:rPr lang="en-IN" sz="2000" dirty="0">
                <a:solidFill>
                  <a:schemeClr val="tx1">
                    <a:lumMod val="75000"/>
                    <a:lumOff val="25000"/>
                  </a:schemeClr>
                </a:solidFill>
                <a:latin typeface="+mj-lt"/>
              </a:rPr>
              <a:t>Customizing stop words present in Spacy.</a:t>
            </a:r>
          </a:p>
          <a:p>
            <a:pPr marL="457200" lvl="1" indent="0">
              <a:buNone/>
            </a:pPr>
            <a:r>
              <a:rPr lang="en-IN" sz="2000" b="1" dirty="0">
                <a:solidFill>
                  <a:schemeClr val="tx1">
                    <a:lumMod val="75000"/>
                    <a:lumOff val="25000"/>
                  </a:schemeClr>
                </a:solidFill>
                <a:latin typeface="+mj-lt"/>
              </a:rPr>
              <a:t>Step4: </a:t>
            </a:r>
            <a:r>
              <a:rPr lang="en-IN" sz="2000" dirty="0">
                <a:solidFill>
                  <a:schemeClr val="tx1">
                    <a:lumMod val="75000"/>
                    <a:lumOff val="25000"/>
                  </a:schemeClr>
                </a:solidFill>
                <a:latin typeface="+mj-lt"/>
              </a:rPr>
              <a:t>Removing Scrub words from the tweets.</a:t>
            </a:r>
          </a:p>
          <a:p>
            <a:pPr marL="457200" lvl="1" indent="0">
              <a:buNone/>
            </a:pPr>
            <a:r>
              <a:rPr lang="en-IN" sz="2000" b="1" dirty="0">
                <a:solidFill>
                  <a:schemeClr val="tx1">
                    <a:lumMod val="75000"/>
                    <a:lumOff val="25000"/>
                  </a:schemeClr>
                </a:solidFill>
                <a:latin typeface="+mj-lt"/>
              </a:rPr>
              <a:t>Step5: </a:t>
            </a:r>
            <a:r>
              <a:rPr lang="en-IN" sz="2000" dirty="0">
                <a:solidFill>
                  <a:schemeClr val="tx1">
                    <a:lumMod val="75000"/>
                    <a:lumOff val="25000"/>
                  </a:schemeClr>
                </a:solidFill>
                <a:latin typeface="+mj-lt"/>
              </a:rPr>
              <a:t>Removing accented characters.</a:t>
            </a:r>
          </a:p>
          <a:p>
            <a:pPr marL="457200" lvl="1" indent="0">
              <a:buNone/>
            </a:pPr>
            <a:r>
              <a:rPr lang="en-IN" sz="2000" b="1" dirty="0">
                <a:solidFill>
                  <a:schemeClr val="tx1">
                    <a:lumMod val="75000"/>
                    <a:lumOff val="25000"/>
                  </a:schemeClr>
                </a:solidFill>
                <a:latin typeface="+mj-lt"/>
              </a:rPr>
              <a:t>Step6: </a:t>
            </a:r>
            <a:r>
              <a:rPr lang="en-IN" sz="2000" dirty="0">
                <a:solidFill>
                  <a:schemeClr val="tx1">
                    <a:lumMod val="75000"/>
                    <a:lumOff val="25000"/>
                  </a:schemeClr>
                </a:solidFill>
                <a:latin typeface="+mj-lt"/>
              </a:rPr>
              <a:t>Processing the tweets via Tokenizing, Stemming or Lemmatization.</a:t>
            </a:r>
          </a:p>
          <a:p>
            <a:pPr marL="0" indent="0">
              <a:buNone/>
            </a:pPr>
            <a:endParaRPr lang="en-IN" dirty="0">
              <a:solidFill>
                <a:schemeClr val="tx1">
                  <a:lumMod val="75000"/>
                  <a:lumOff val="25000"/>
                </a:schemeClr>
              </a:solidFill>
            </a:endParaRPr>
          </a:p>
          <a:p>
            <a:pPr marL="0" indent="0">
              <a:buNone/>
            </a:pPr>
            <a:endParaRPr lang="en-IN" sz="2000" dirty="0">
              <a:solidFill>
                <a:schemeClr val="tx1">
                  <a:lumMod val="75000"/>
                  <a:lumOff val="25000"/>
                </a:schemeClr>
              </a:solidFill>
              <a:latin typeface="+mj-lt"/>
            </a:endParaRPr>
          </a:p>
          <a:p>
            <a:pPr marL="0" indent="0">
              <a:buNone/>
            </a:pPr>
            <a:endParaRPr lang="en-IN" sz="2000" dirty="0">
              <a:solidFill>
                <a:schemeClr val="tx1">
                  <a:lumMod val="75000"/>
                  <a:lumOff val="25000"/>
                </a:schemeClr>
              </a:solidFill>
              <a:latin typeface="+mj-lt"/>
            </a:endParaRPr>
          </a:p>
          <a:p>
            <a:pPr marL="0" indent="0">
              <a:buNone/>
            </a:pPr>
            <a:endParaRPr lang="en-IN" b="1" dirty="0"/>
          </a:p>
          <a:p>
            <a:endParaRPr lang="en-IN" dirty="0"/>
          </a:p>
        </p:txBody>
      </p:sp>
      <p:pic>
        <p:nvPicPr>
          <p:cNvPr id="4" name="Picture 3">
            <a:extLst>
              <a:ext uri="{FF2B5EF4-FFF2-40B4-BE49-F238E27FC236}">
                <a16:creationId xmlns:a16="http://schemas.microsoft.com/office/drawing/2014/main" id="{6840CF50-F326-4084-BA4B-D947E387E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834" y="3135376"/>
            <a:ext cx="7026508" cy="3314588"/>
          </a:xfrm>
          <a:prstGeom prst="rect">
            <a:avLst/>
          </a:prstGeom>
        </p:spPr>
      </p:pic>
    </p:spTree>
    <p:extLst>
      <p:ext uri="{BB962C8B-B14F-4D97-AF65-F5344CB8AC3E}">
        <p14:creationId xmlns:p14="http://schemas.microsoft.com/office/powerpoint/2010/main" val="341795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C335F-361E-4DD7-A703-36BB610FB25A}"/>
              </a:ext>
            </a:extLst>
          </p:cNvPr>
          <p:cNvSpPr>
            <a:spLocks noGrp="1"/>
          </p:cNvSpPr>
          <p:nvPr>
            <p:ph idx="1"/>
          </p:nvPr>
        </p:nvSpPr>
        <p:spPr>
          <a:xfrm>
            <a:off x="768862" y="516031"/>
            <a:ext cx="10515600" cy="5825937"/>
          </a:xfrm>
        </p:spPr>
        <p:txBody>
          <a:bodyPr>
            <a:normAutofit lnSpcReduction="10000"/>
          </a:bodyPr>
          <a:lstStyle/>
          <a:p>
            <a:pPr marL="0" indent="0">
              <a:buNone/>
            </a:pPr>
            <a:r>
              <a:rPr lang="en-IN" dirty="0"/>
              <a:t>Segment 4: Train and Validation split</a:t>
            </a:r>
          </a:p>
          <a:p>
            <a:pPr marL="0" indent="0">
              <a:buNone/>
            </a:pPr>
            <a:r>
              <a:rPr lang="en-IN" dirty="0"/>
              <a:t>	</a:t>
            </a:r>
            <a:r>
              <a:rPr lang="en-IN" sz="2000" b="1" dirty="0">
                <a:latin typeface="+mj-lt"/>
              </a:rPr>
              <a:t>Step 1:</a:t>
            </a:r>
            <a:r>
              <a:rPr lang="en-IN" sz="2000" dirty="0">
                <a:latin typeface="+mj-lt"/>
              </a:rPr>
              <a:t> Split the Processed tweets into train and validation split.						Train = 80% Tweets</a:t>
            </a:r>
          </a:p>
          <a:p>
            <a:pPr marL="0" indent="0">
              <a:buNone/>
            </a:pPr>
            <a:r>
              <a:rPr lang="en-IN" sz="2000" dirty="0">
                <a:latin typeface="+mj-lt"/>
              </a:rPr>
              <a:t>			Test  = 20% Tweets	</a:t>
            </a:r>
          </a:p>
          <a:p>
            <a:pPr marL="0" indent="0">
              <a:buNone/>
            </a:pPr>
            <a:r>
              <a:rPr lang="en-IN" sz="2000" dirty="0">
                <a:latin typeface="+mj-lt"/>
              </a:rPr>
              <a:t>	</a:t>
            </a:r>
            <a:r>
              <a:rPr lang="en-IN" sz="2000" b="1" dirty="0">
                <a:latin typeface="+mj-lt"/>
              </a:rPr>
              <a:t>Step 2:</a:t>
            </a:r>
            <a:r>
              <a:rPr lang="en-IN" sz="2000" dirty="0">
                <a:latin typeface="+mj-lt"/>
              </a:rPr>
              <a:t> Converting the Tweets to Vectors which will be suitable for  modelling.</a:t>
            </a:r>
          </a:p>
          <a:p>
            <a:pPr marL="0" indent="0">
              <a:buNone/>
            </a:pPr>
            <a:r>
              <a:rPr lang="en-IN" sz="2000" dirty="0">
                <a:latin typeface="+mj-lt"/>
              </a:rPr>
              <a:t>			1. TF-IDF.</a:t>
            </a:r>
          </a:p>
          <a:p>
            <a:pPr marL="0" indent="0">
              <a:buNone/>
            </a:pPr>
            <a:r>
              <a:rPr lang="en-IN" sz="2000" dirty="0">
                <a:latin typeface="+mj-lt"/>
              </a:rPr>
              <a:t>			2. Word to Vector.</a:t>
            </a:r>
          </a:p>
          <a:p>
            <a:pPr marL="0" indent="0">
              <a:buNone/>
            </a:pPr>
            <a:endParaRPr lang="en-IN" sz="2000" dirty="0">
              <a:latin typeface="+mj-lt"/>
            </a:endParaRPr>
          </a:p>
          <a:p>
            <a:pPr marL="0" indent="0">
              <a:buNone/>
            </a:pPr>
            <a:r>
              <a:rPr lang="en-IN" dirty="0"/>
              <a:t>Segment 5: Model Building:</a:t>
            </a:r>
          </a:p>
          <a:p>
            <a:pPr marL="0" indent="0">
              <a:buNone/>
            </a:pPr>
            <a:r>
              <a:rPr lang="en-IN" dirty="0"/>
              <a:t>	</a:t>
            </a:r>
            <a:r>
              <a:rPr lang="en-IN" sz="2000" b="1" dirty="0">
                <a:latin typeface="+mj-lt"/>
              </a:rPr>
              <a:t>Step 1:</a:t>
            </a:r>
            <a:r>
              <a:rPr lang="en-IN" sz="2000" dirty="0">
                <a:latin typeface="+mj-lt"/>
              </a:rPr>
              <a:t>  Random Forest.</a:t>
            </a:r>
          </a:p>
          <a:p>
            <a:pPr marL="0" indent="0">
              <a:buNone/>
            </a:pPr>
            <a:r>
              <a:rPr lang="en-IN" sz="2000" dirty="0">
                <a:latin typeface="+mj-lt"/>
              </a:rPr>
              <a:t>	</a:t>
            </a:r>
            <a:r>
              <a:rPr lang="en-IN" sz="2000" b="1" dirty="0">
                <a:latin typeface="+mj-lt"/>
              </a:rPr>
              <a:t>Step 2:</a:t>
            </a:r>
            <a:r>
              <a:rPr lang="en-IN" sz="2000" dirty="0">
                <a:latin typeface="+mj-lt"/>
              </a:rPr>
              <a:t>  XG Boost.</a:t>
            </a:r>
          </a:p>
          <a:p>
            <a:pPr marL="0" indent="0">
              <a:buNone/>
            </a:pPr>
            <a:endParaRPr lang="en-IN" sz="2000" dirty="0">
              <a:latin typeface="+mj-lt"/>
            </a:endParaRPr>
          </a:p>
          <a:p>
            <a:pPr marL="0" indent="0">
              <a:buNone/>
            </a:pPr>
            <a:r>
              <a:rPr lang="en-IN" sz="2000" dirty="0">
                <a:latin typeface="+mj-lt"/>
              </a:rPr>
              <a:t>The final F1 score was (0.54) taken from </a:t>
            </a:r>
            <a:r>
              <a:rPr lang="en-IN" sz="2000" b="1" dirty="0">
                <a:latin typeface="+mj-lt"/>
              </a:rPr>
              <a:t>XG boost </a:t>
            </a:r>
            <a:r>
              <a:rPr lang="en-IN" sz="2000" dirty="0">
                <a:latin typeface="+mj-lt"/>
              </a:rPr>
              <a:t>which provided a better score compared with </a:t>
            </a:r>
            <a:r>
              <a:rPr lang="en-IN" sz="2000" b="1" dirty="0">
                <a:latin typeface="+mj-lt"/>
              </a:rPr>
              <a:t>Random Forest. </a:t>
            </a:r>
            <a:r>
              <a:rPr lang="en-IN" sz="2000" dirty="0">
                <a:latin typeface="+mj-lt"/>
              </a:rPr>
              <a:t>The sentiment score along with Timestamp where converted in to a Data frame and used as 8</a:t>
            </a:r>
            <a:r>
              <a:rPr lang="en-IN" sz="2000" baseline="30000" dirty="0">
                <a:latin typeface="+mj-lt"/>
              </a:rPr>
              <a:t>th</a:t>
            </a:r>
            <a:r>
              <a:rPr lang="en-IN" sz="2000" dirty="0">
                <a:latin typeface="+mj-lt"/>
              </a:rPr>
              <a:t> influential factor in predicting Alpha score.</a:t>
            </a:r>
          </a:p>
        </p:txBody>
      </p:sp>
    </p:spTree>
    <p:extLst>
      <p:ext uri="{BB962C8B-B14F-4D97-AF65-F5344CB8AC3E}">
        <p14:creationId xmlns:p14="http://schemas.microsoft.com/office/powerpoint/2010/main" val="376649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DA27-9E18-4184-BF5D-D8E3C62CE187}"/>
              </a:ext>
            </a:extLst>
          </p:cNvPr>
          <p:cNvSpPr>
            <a:spLocks noGrp="1"/>
          </p:cNvSpPr>
          <p:nvPr>
            <p:ph type="title"/>
          </p:nvPr>
        </p:nvSpPr>
        <p:spPr>
          <a:xfrm>
            <a:off x="845423" y="119221"/>
            <a:ext cx="10515600" cy="1325563"/>
          </a:xfrm>
        </p:spPr>
        <p:txBody>
          <a:bodyPr>
            <a:normAutofit/>
          </a:bodyPr>
          <a:lstStyle/>
          <a:p>
            <a:r>
              <a:rPr lang="en-IN" sz="2900" b="1" dirty="0"/>
              <a:t>					</a:t>
            </a:r>
            <a:r>
              <a:rPr lang="en-IN" sz="3200" b="1" dirty="0"/>
              <a:t>Module 2: </a:t>
            </a:r>
            <a:br>
              <a:rPr lang="en-IN" sz="3200" b="1" dirty="0"/>
            </a:br>
            <a:r>
              <a:rPr lang="en-IN" sz="2900" dirty="0">
                <a:solidFill>
                  <a:schemeClr val="tx1">
                    <a:lumMod val="75000"/>
                    <a:lumOff val="25000"/>
                  </a:schemeClr>
                </a:solidFill>
              </a:rPr>
              <a:t>Alpha Prediction</a:t>
            </a:r>
            <a:endParaRPr lang="en-IN" sz="2900" dirty="0"/>
          </a:p>
        </p:txBody>
      </p:sp>
      <p:sp>
        <p:nvSpPr>
          <p:cNvPr id="3" name="Content Placeholder 2">
            <a:extLst>
              <a:ext uri="{FF2B5EF4-FFF2-40B4-BE49-F238E27FC236}">
                <a16:creationId xmlns:a16="http://schemas.microsoft.com/office/drawing/2014/main" id="{4E5B8A04-7819-45E8-B35B-4DE6B21F2F07}"/>
              </a:ext>
            </a:extLst>
          </p:cNvPr>
          <p:cNvSpPr>
            <a:spLocks noGrp="1"/>
          </p:cNvSpPr>
          <p:nvPr>
            <p:ph idx="1"/>
          </p:nvPr>
        </p:nvSpPr>
        <p:spPr>
          <a:xfrm>
            <a:off x="838200" y="1383270"/>
            <a:ext cx="10515600" cy="4772025"/>
          </a:xfrm>
        </p:spPr>
        <p:txBody>
          <a:bodyPr/>
          <a:lstStyle/>
          <a:p>
            <a:pPr marL="0" indent="0">
              <a:buNone/>
            </a:pPr>
            <a:r>
              <a:rPr lang="en-IN" dirty="0"/>
              <a:t>Approach:</a:t>
            </a:r>
          </a:p>
          <a:p>
            <a:pPr marL="0" indent="0">
              <a:buNone/>
            </a:pPr>
            <a:r>
              <a:rPr lang="en-IN" sz="2000" b="1" dirty="0">
                <a:latin typeface="+mj-lt"/>
              </a:rPr>
              <a:t>Segment 1: </a:t>
            </a:r>
            <a:r>
              <a:rPr lang="en-IN" sz="2000" dirty="0">
                <a:latin typeface="+mj-lt"/>
              </a:rPr>
              <a:t>Reading the Train Alpha data and Stock ticker data from its respective csv files.</a:t>
            </a:r>
          </a:p>
        </p:txBody>
      </p:sp>
      <p:pic>
        <p:nvPicPr>
          <p:cNvPr id="5" name="Picture 4">
            <a:extLst>
              <a:ext uri="{FF2B5EF4-FFF2-40B4-BE49-F238E27FC236}">
                <a16:creationId xmlns:a16="http://schemas.microsoft.com/office/drawing/2014/main" id="{3AC8DB85-CB2F-4444-ADC5-83A171CB9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75" y="2547937"/>
            <a:ext cx="6477000" cy="1600200"/>
          </a:xfrm>
          <a:prstGeom prst="rect">
            <a:avLst/>
          </a:prstGeom>
        </p:spPr>
      </p:pic>
      <p:pic>
        <p:nvPicPr>
          <p:cNvPr id="7" name="Picture 6">
            <a:extLst>
              <a:ext uri="{FF2B5EF4-FFF2-40B4-BE49-F238E27FC236}">
                <a16:creationId xmlns:a16="http://schemas.microsoft.com/office/drawing/2014/main" id="{8D268E63-E0C1-4197-A52C-3BE11C7C5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5" y="4506277"/>
            <a:ext cx="6442710" cy="1569720"/>
          </a:xfrm>
          <a:prstGeom prst="rect">
            <a:avLst/>
          </a:prstGeom>
        </p:spPr>
      </p:pic>
    </p:spTree>
    <p:extLst>
      <p:ext uri="{BB962C8B-B14F-4D97-AF65-F5344CB8AC3E}">
        <p14:creationId xmlns:p14="http://schemas.microsoft.com/office/powerpoint/2010/main" val="1960367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TotalTime>
  <Words>1105</Words>
  <Application>Microsoft Office PowerPoint</Application>
  <PresentationFormat>Widescreen</PresentationFormat>
  <Paragraphs>136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Stock mining</vt:lpstr>
      <vt:lpstr>Project Scope:</vt:lpstr>
      <vt:lpstr>Project Objective</vt:lpstr>
      <vt:lpstr>                                                    Module 1: Sentiment Score Analysis  Approach</vt:lpstr>
      <vt:lpstr>PowerPoint Presentation</vt:lpstr>
      <vt:lpstr>PowerPoint Presentation</vt:lpstr>
      <vt:lpstr>PowerPoint Presentation</vt:lpstr>
      <vt:lpstr>PowerPoint Presentation</vt:lpstr>
      <vt:lpstr>     Module 2:  Alpha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mining</dc:title>
  <dc:creator>Navin</dc:creator>
  <cp:lastModifiedBy>Navin</cp:lastModifiedBy>
  <cp:revision>55</cp:revision>
  <dcterms:created xsi:type="dcterms:W3CDTF">2020-02-05T02:39:17Z</dcterms:created>
  <dcterms:modified xsi:type="dcterms:W3CDTF">2020-02-08T18:12:54Z</dcterms:modified>
</cp:coreProperties>
</file>